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8" r:id="rId3"/>
    <p:sldId id="306" r:id="rId4"/>
    <p:sldId id="341" r:id="rId5"/>
    <p:sldId id="317" r:id="rId6"/>
    <p:sldId id="320" r:id="rId7"/>
    <p:sldId id="322" r:id="rId8"/>
    <p:sldId id="342" r:id="rId9"/>
    <p:sldId id="332" r:id="rId10"/>
    <p:sldId id="339" r:id="rId11"/>
    <p:sldId id="334" r:id="rId12"/>
    <p:sldId id="340" r:id="rId13"/>
    <p:sldId id="335" r:id="rId14"/>
    <p:sldId id="260" r:id="rId15"/>
  </p:sldIdLst>
  <p:sldSz cx="9144000" cy="6858000" type="screen4x3"/>
  <p:notesSz cx="6794500" cy="99822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C00"/>
    <a:srgbClr val="0000FF"/>
    <a:srgbClr val="7E0000"/>
    <a:srgbClr val="003300"/>
    <a:srgbClr val="006600"/>
    <a:srgbClr val="FF9933"/>
    <a:srgbClr val="FF3300"/>
    <a:srgbClr val="D09E00"/>
    <a:srgbClr val="FFFF99"/>
    <a:srgbClr val="FFE5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94" autoAdjust="0"/>
  </p:normalViewPr>
  <p:slideViewPr>
    <p:cSldViewPr>
      <p:cViewPr>
        <p:scale>
          <a:sx n="75" d="100"/>
          <a:sy n="75" d="100"/>
        </p:scale>
        <p:origin x="-1014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lv-LV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197155297814738E-2"/>
          <c:y val="2.3253680514172217E-2"/>
          <c:w val="0.94802844702185263"/>
          <c:h val="0.79969718997092332"/>
        </c:manualLayout>
      </c:layout>
      <c:lineChart>
        <c:grouping val="standard"/>
        <c:ser>
          <c:idx val="1"/>
          <c:order val="0"/>
          <c:tx>
            <c:strRef>
              <c:f>Sheet1!$A$3</c:f>
              <c:strCache>
                <c:ptCount val="1"/>
                <c:pt idx="0">
                  <c:v>Eksports</c:v>
                </c:pt>
              </c:strCache>
            </c:strRef>
          </c:tx>
          <c:spPr>
            <a:ln w="69850">
              <a:solidFill>
                <a:srgbClr val="003300"/>
              </a:solidFill>
              <a:prstDash val="solid"/>
            </a:ln>
          </c:spPr>
          <c:marker>
            <c:symbol val="none"/>
          </c:marker>
          <c:cat>
            <c:multiLvlStrRef>
              <c:f>Sheet1!$B$1:$L$2</c:f>
              <c:multiLvlStrCache>
                <c:ptCount val="11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I</c:v>
                  </c:pt>
                  <c:pt idx="5">
                    <c:v>II</c:v>
                  </c:pt>
                  <c:pt idx="6">
                    <c:v>III</c:v>
                  </c:pt>
                  <c:pt idx="7">
                    <c:v>IV</c:v>
                  </c:pt>
                  <c:pt idx="8">
                    <c:v>I</c:v>
                  </c:pt>
                  <c:pt idx="9">
                    <c:v>II</c:v>
                  </c:pt>
                  <c:pt idx="10">
                    <c:v>III</c:v>
                  </c:pt>
                </c:lvl>
                <c:lvl>
                  <c:pt idx="0">
                    <c:v>2007</c:v>
                  </c:pt>
                  <c:pt idx="4">
                    <c:v>2008</c:v>
                  </c:pt>
                  <c:pt idx="8">
                    <c:v>2009</c:v>
                  </c:pt>
                </c:lvl>
              </c:multiLvlStrCache>
            </c:multiLvlStrRef>
          </c:cat>
          <c:val>
            <c:numRef>
              <c:f>Sheet1!$B$3:$L$3</c:f>
              <c:numCache>
                <c:formatCode>0.0</c:formatCode>
                <c:ptCount val="11"/>
                <c:pt idx="0">
                  <c:v>106</c:v>
                </c:pt>
                <c:pt idx="1">
                  <c:v>108.756</c:v>
                </c:pt>
                <c:pt idx="2">
                  <c:v>109.952316</c:v>
                </c:pt>
                <c:pt idx="3">
                  <c:v>112.04141000399999</c:v>
                </c:pt>
                <c:pt idx="4">
                  <c:v>109.68854039391593</c:v>
                </c:pt>
                <c:pt idx="5">
                  <c:v>109.57885185352194</c:v>
                </c:pt>
                <c:pt idx="6">
                  <c:v>107.05853826089101</c:v>
                </c:pt>
                <c:pt idx="7">
                  <c:v>104.91736749567333</c:v>
                </c:pt>
                <c:pt idx="8">
                  <c:v>92.222366028696726</c:v>
                </c:pt>
                <c:pt idx="9">
                  <c:v>89.455695047835874</c:v>
                </c:pt>
                <c:pt idx="10">
                  <c:v>91.3</c:v>
                </c:pt>
              </c:numCache>
            </c:numRef>
          </c:val>
          <c:smooth val="1"/>
        </c:ser>
        <c:ser>
          <c:idx val="0"/>
          <c:order val="1"/>
          <c:tx>
            <c:strRef>
              <c:f>Sheet1!$A$4</c:f>
              <c:strCache>
                <c:ptCount val="1"/>
                <c:pt idx="0">
                  <c:v>IKP</c:v>
                </c:pt>
              </c:strCache>
            </c:strRef>
          </c:tx>
          <c:spPr>
            <a:ln w="69850">
              <a:solidFill>
                <a:srgbClr val="7E0000"/>
              </a:solidFill>
              <a:prstDash val="sysDash"/>
            </a:ln>
          </c:spPr>
          <c:marker>
            <c:symbol val="none"/>
          </c:marker>
          <c:cat>
            <c:multiLvlStrRef>
              <c:f>Sheet1!$B$1:$L$2</c:f>
              <c:multiLvlStrCache>
                <c:ptCount val="11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I</c:v>
                  </c:pt>
                  <c:pt idx="5">
                    <c:v>II</c:v>
                  </c:pt>
                  <c:pt idx="6">
                    <c:v>III</c:v>
                  </c:pt>
                  <c:pt idx="7">
                    <c:v>IV</c:v>
                  </c:pt>
                  <c:pt idx="8">
                    <c:v>I</c:v>
                  </c:pt>
                  <c:pt idx="9">
                    <c:v>II</c:v>
                  </c:pt>
                  <c:pt idx="10">
                    <c:v>III</c:v>
                  </c:pt>
                </c:lvl>
                <c:lvl>
                  <c:pt idx="0">
                    <c:v>2007</c:v>
                  </c:pt>
                  <c:pt idx="4">
                    <c:v>2008</c:v>
                  </c:pt>
                  <c:pt idx="8">
                    <c:v>2009</c:v>
                  </c:pt>
                </c:lvl>
              </c:multiLvlStrCache>
            </c:multiLvlStrRef>
          </c:cat>
          <c:val>
            <c:numRef>
              <c:f>Sheet1!$B$4:$L$4</c:f>
              <c:numCache>
                <c:formatCode>0.0</c:formatCode>
                <c:ptCount val="11"/>
                <c:pt idx="0">
                  <c:v>103.5</c:v>
                </c:pt>
                <c:pt idx="1">
                  <c:v>107.12249999999995</c:v>
                </c:pt>
                <c:pt idx="2">
                  <c:v>108.94358249999996</c:v>
                </c:pt>
                <c:pt idx="3">
                  <c:v>109.27041324749995</c:v>
                </c:pt>
                <c:pt idx="4">
                  <c:v>106.3201120898175</c:v>
                </c:pt>
                <c:pt idx="5">
                  <c:v>104.30002996011098</c:v>
                </c:pt>
                <c:pt idx="6">
                  <c:v>102.63122948074924</c:v>
                </c:pt>
                <c:pt idx="7">
                  <c:v>97.499668006711673</c:v>
                </c:pt>
                <c:pt idx="8">
                  <c:v>86.384705853946485</c:v>
                </c:pt>
                <c:pt idx="9">
                  <c:v>86.211936442238667</c:v>
                </c:pt>
                <c:pt idx="10">
                  <c:v>82.763458984549104</c:v>
                </c:pt>
              </c:numCache>
            </c:numRef>
          </c:val>
          <c:smooth val="1"/>
        </c:ser>
        <c:marker val="1"/>
        <c:axId val="65184896"/>
        <c:axId val="65186432"/>
      </c:lineChart>
      <c:catAx>
        <c:axId val="65184896"/>
        <c:scaling>
          <c:orientation val="minMax"/>
        </c:scaling>
        <c:axPos val="b"/>
        <c:minorGridlines/>
        <c:numFmt formatCode="General" sourceLinked="1"/>
        <c:majorTickMark val="none"/>
        <c:tickLblPos val="nextTo"/>
        <c:spPr>
          <a:ln w="635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/>
            </a:pPr>
            <a:endParaRPr lang="lv-LV"/>
          </a:p>
        </c:txPr>
        <c:crossAx val="65186432"/>
        <c:crosses val="autoZero"/>
        <c:auto val="1"/>
        <c:lblAlgn val="ctr"/>
        <c:lblOffset val="0"/>
        <c:tickLblSkip val="1"/>
        <c:tickMarkSkip val="1"/>
        <c:noMultiLvlLbl val="1"/>
      </c:catAx>
      <c:valAx>
        <c:axId val="65186432"/>
        <c:scaling>
          <c:orientation val="minMax"/>
          <c:min val="80"/>
        </c:scaling>
        <c:axPos val="l"/>
        <c:majorGridlines>
          <c:spPr>
            <a:ln w="6350">
              <a:solidFill>
                <a:sysClr val="window" lastClr="FFFFFF">
                  <a:lumMod val="75000"/>
                </a:sysClr>
              </a:solidFill>
              <a:prstDash val="solid"/>
            </a:ln>
          </c:spPr>
        </c:majorGridlines>
        <c:numFmt formatCode="0" sourceLinked="0"/>
        <c:tickLblPos val="nextTo"/>
        <c:spPr>
          <a:ln w="63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1"/>
            </a:pPr>
            <a:endParaRPr lang="lv-LV"/>
          </a:p>
        </c:txPr>
        <c:crossAx val="65184896"/>
        <c:crosses val="autoZero"/>
        <c:crossBetween val="between"/>
      </c:valAx>
      <c:spPr>
        <a:solidFill>
          <a:srgbClr val="FFFFFF"/>
        </a:solidFill>
        <a:ln w="6350">
          <a:solidFill>
            <a:sysClr val="window" lastClr="FFFFFF">
              <a:lumMod val="75000"/>
            </a:sysClr>
          </a:solidFill>
        </a:ln>
      </c:spPr>
    </c:plotArea>
    <c:legend>
      <c:legendPos val="b"/>
      <c:layout>
        <c:manualLayout>
          <c:xMode val="edge"/>
          <c:yMode val="edge"/>
          <c:x val="7.4584931648526656E-2"/>
          <c:y val="0.59021609147592469"/>
          <c:w val="0.25432722219510001"/>
          <c:h val="0.19633883327400795"/>
        </c:manualLayout>
      </c:layout>
      <c:spPr>
        <a:solidFill>
          <a:srgbClr val="FFFFFF"/>
        </a:solidFill>
      </c:spPr>
      <c:txPr>
        <a:bodyPr/>
        <a:lstStyle/>
        <a:p>
          <a:pPr marL="108000">
            <a:defRPr sz="2400" b="1"/>
          </a:pPr>
          <a:endParaRPr lang="lv-LV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Calibri" pitchFamily="34" charset="0"/>
          <a:ea typeface="Arial"/>
          <a:cs typeface="Arial"/>
        </a:defRPr>
      </a:pPr>
      <a:endParaRPr lang="lv-LV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0821532830787892E-2"/>
          <c:y val="2.7980535279805412E-2"/>
          <c:w val="0.92448101844451913"/>
          <c:h val="0.79059273266839358"/>
        </c:manualLayout>
      </c:layout>
      <c:lineChart>
        <c:grouping val="standard"/>
        <c:ser>
          <c:idx val="1"/>
          <c:order val="0"/>
          <c:tx>
            <c:strRef>
              <c:f>Sheet1!$A$3</c:f>
              <c:strCache>
                <c:ptCount val="1"/>
                <c:pt idx="0">
                  <c:v>Apstrādes rūpniecības ražošanas apjomi</c:v>
                </c:pt>
              </c:strCache>
            </c:strRef>
          </c:tx>
          <c:spPr>
            <a:ln w="66675">
              <a:solidFill>
                <a:srgbClr val="7E0000"/>
              </a:solidFill>
              <a:prstDash val="solid"/>
            </a:ln>
          </c:spPr>
          <c:marker>
            <c:symbol val="none"/>
          </c:marker>
          <c:cat>
            <c:multiLvlStrRef>
              <c:f>Sheet1!$B$1:$AK$2</c:f>
              <c:multiLvlStrCache>
                <c:ptCount val="36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V</c:v>
                  </c:pt>
                  <c:pt idx="5">
                    <c:v>VI</c:v>
                  </c:pt>
                  <c:pt idx="6">
                    <c:v>VII</c:v>
                  </c:pt>
                  <c:pt idx="7">
                    <c:v>VIII</c:v>
                  </c:pt>
                  <c:pt idx="8">
                    <c:v>IX</c:v>
                  </c:pt>
                  <c:pt idx="9">
                    <c:v>X</c:v>
                  </c:pt>
                  <c:pt idx="10">
                    <c:v>XI</c:v>
                  </c:pt>
                  <c:pt idx="11">
                    <c:v>XII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V</c:v>
                  </c:pt>
                  <c:pt idx="17">
                    <c:v>VI</c:v>
                  </c:pt>
                  <c:pt idx="18">
                    <c:v>VII</c:v>
                  </c:pt>
                  <c:pt idx="19">
                    <c:v>VIII</c:v>
                  </c:pt>
                  <c:pt idx="20">
                    <c:v>IX</c:v>
                  </c:pt>
                  <c:pt idx="21">
                    <c:v>X</c:v>
                  </c:pt>
                  <c:pt idx="22">
                    <c:v>XI</c:v>
                  </c:pt>
                  <c:pt idx="23">
                    <c:v>XII</c:v>
                  </c:pt>
                  <c:pt idx="24">
                    <c:v>I</c:v>
                  </c:pt>
                  <c:pt idx="25">
                    <c:v>II</c:v>
                  </c:pt>
                  <c:pt idx="26">
                    <c:v>III</c:v>
                  </c:pt>
                  <c:pt idx="27">
                    <c:v>IV</c:v>
                  </c:pt>
                  <c:pt idx="28">
                    <c:v>V</c:v>
                  </c:pt>
                  <c:pt idx="29">
                    <c:v>VI</c:v>
                  </c:pt>
                  <c:pt idx="30">
                    <c:v>VII</c:v>
                  </c:pt>
                  <c:pt idx="31">
                    <c:v>VIII</c:v>
                  </c:pt>
                  <c:pt idx="32">
                    <c:v>IX</c:v>
                  </c:pt>
                  <c:pt idx="33">
                    <c:v>X</c:v>
                  </c:pt>
                  <c:pt idx="34">
                    <c:v>XI</c:v>
                  </c:pt>
                  <c:pt idx="35">
                    <c:v>XII</c:v>
                  </c:pt>
                </c:lvl>
                <c:lvl>
                  <c:pt idx="0">
                    <c:v>2007</c:v>
                  </c:pt>
                  <c:pt idx="12">
                    <c:v>2008</c:v>
                  </c:pt>
                  <c:pt idx="24">
                    <c:v>2009</c:v>
                  </c:pt>
                </c:lvl>
              </c:multiLvlStrCache>
            </c:multiLvlStrRef>
          </c:cat>
          <c:val>
            <c:numRef>
              <c:f>Sheet1!$B$3:$AK$3</c:f>
              <c:numCache>
                <c:formatCode>0.0</c:formatCode>
                <c:ptCount val="36"/>
                <c:pt idx="0">
                  <c:v>97.910000000000025</c:v>
                </c:pt>
                <c:pt idx="1">
                  <c:v>97.714180000000027</c:v>
                </c:pt>
                <c:pt idx="2">
                  <c:v>98.847664488000092</c:v>
                </c:pt>
                <c:pt idx="3">
                  <c:v>94.725716878850335</c:v>
                </c:pt>
                <c:pt idx="4">
                  <c:v>96.857045508624466</c:v>
                </c:pt>
                <c:pt idx="5">
                  <c:v>96.217789008267658</c:v>
                </c:pt>
                <c:pt idx="6">
                  <c:v>96.852826415722149</c:v>
                </c:pt>
                <c:pt idx="7">
                  <c:v>97.3274052651592</c:v>
                </c:pt>
                <c:pt idx="8">
                  <c:v>94.59250517720821</c:v>
                </c:pt>
                <c:pt idx="9">
                  <c:v>94.374942415300652</c:v>
                </c:pt>
                <c:pt idx="10">
                  <c:v>96.451191148437275</c:v>
                </c:pt>
                <c:pt idx="11">
                  <c:v>96.258288766140382</c:v>
                </c:pt>
                <c:pt idx="12">
                  <c:v>97.403762402457431</c:v>
                </c:pt>
                <c:pt idx="13">
                  <c:v>98.777155452332124</c:v>
                </c:pt>
                <c:pt idx="14">
                  <c:v>97.14733238736865</c:v>
                </c:pt>
                <c:pt idx="15">
                  <c:v>96.137000130539974</c:v>
                </c:pt>
                <c:pt idx="16">
                  <c:v>94.358465628125032</c:v>
                </c:pt>
                <c:pt idx="17">
                  <c:v>94.330158088436548</c:v>
                </c:pt>
                <c:pt idx="18">
                  <c:v>92.217162547255626</c:v>
                </c:pt>
                <c:pt idx="19">
                  <c:v>88.961896709337552</c:v>
                </c:pt>
                <c:pt idx="20">
                  <c:v>89.388913813542288</c:v>
                </c:pt>
                <c:pt idx="21">
                  <c:v>88.137469020152707</c:v>
                </c:pt>
                <c:pt idx="22">
                  <c:v>85.04384385754534</c:v>
                </c:pt>
                <c:pt idx="23">
                  <c:v>81.642090103243518</c:v>
                </c:pt>
                <c:pt idx="24">
                  <c:v>74.196331485827713</c:v>
                </c:pt>
                <c:pt idx="25">
                  <c:v>71.458486854000625</c:v>
                </c:pt>
                <c:pt idx="26">
                  <c:v>73.616533156991409</c:v>
                </c:pt>
                <c:pt idx="27">
                  <c:v>75.994347177962311</c:v>
                </c:pt>
                <c:pt idx="28">
                  <c:v>74.664446102347981</c:v>
                </c:pt>
                <c:pt idx="29">
                  <c:v>75.500687898694224</c:v>
                </c:pt>
                <c:pt idx="30" formatCode="_-* #,##0.0_-;\-* #,##0.0_-;_-* &quot;-&quot;??_-;_-@_-">
                  <c:v>75.289285972577929</c:v>
                </c:pt>
                <c:pt idx="31" formatCode="_-* #,##0.0_-;\-* #,##0.0_-;_-* &quot;-&quot;??_-;_-@_-">
                  <c:v>76.998352764155442</c:v>
                </c:pt>
                <c:pt idx="32" formatCode="_-* #,##0.0_-;\-* #,##0.0_-;_-* &quot;-&quot;??_-;_-@_-">
                  <c:v>75.620082249677054</c:v>
                </c:pt>
                <c:pt idx="33" formatCode="_-* #,##0.0_-;\-* #,##0.0_-;_-* &quot;-&quot;??_-;_-@_-">
                  <c:v>74.213548719833071</c:v>
                </c:pt>
                <c:pt idx="34" formatCode="_-* #,##0.0_-;\-* #,##0.0_-;_-* &quot;-&quot;??_-;_-@_-">
                  <c:v>82.822320371333689</c:v>
                </c:pt>
                <c:pt idx="35" formatCode="_-* #,##0.0_-;\-* #,##0.0_-;_-* &quot;-&quot;??_-;_-@_-">
                  <c:v>78.101448110167624</c:v>
                </c:pt>
              </c:numCache>
            </c:numRef>
          </c:val>
          <c:smooth val="1"/>
        </c:ser>
        <c:marker val="1"/>
        <c:axId val="64485248"/>
        <c:axId val="64486784"/>
      </c:lineChart>
      <c:catAx>
        <c:axId val="64485248"/>
        <c:scaling>
          <c:orientation val="minMax"/>
        </c:scaling>
        <c:axPos val="b"/>
        <c:majorGridlines>
          <c:spPr>
            <a:ln w="6350">
              <a:solidFill>
                <a:sysClr val="window" lastClr="FFFFFF">
                  <a:lumMod val="75000"/>
                </a:sysClr>
              </a:solidFill>
            </a:ln>
          </c:spPr>
        </c:majorGridlines>
        <c:numFmt formatCode="General" sourceLinked="1"/>
        <c:majorTickMark val="none"/>
        <c:tickLblPos val="nextTo"/>
        <c:spPr>
          <a:noFill/>
          <a:ln w="6350">
            <a:solidFill>
              <a:sysClr val="windowText" lastClr="000000"/>
            </a:solidFill>
            <a:prstDash val="solid"/>
          </a:ln>
        </c:spPr>
        <c:txPr>
          <a:bodyPr rot="0" vert="horz"/>
          <a:lstStyle/>
          <a:p>
            <a:pPr>
              <a:defRPr sz="1200"/>
            </a:pPr>
            <a:endParaRPr lang="lv-LV"/>
          </a:p>
        </c:txPr>
        <c:crossAx val="64486784"/>
        <c:crosses val="autoZero"/>
        <c:auto val="1"/>
        <c:lblAlgn val="ctr"/>
        <c:lblOffset val="0"/>
        <c:tickLblSkip val="1"/>
        <c:tickMarkSkip val="1"/>
        <c:noMultiLvlLbl val="1"/>
      </c:catAx>
      <c:valAx>
        <c:axId val="64486784"/>
        <c:scaling>
          <c:orientation val="minMax"/>
          <c:max val="100"/>
          <c:min val="70"/>
        </c:scaling>
        <c:axPos val="l"/>
        <c:majorGridlines>
          <c:spPr>
            <a:ln w="6350">
              <a:solidFill>
                <a:sysClr val="window" lastClr="FFFFFF">
                  <a:lumMod val="75000"/>
                </a:sysClr>
              </a:solidFill>
              <a:prstDash val="solid"/>
            </a:ln>
          </c:spPr>
        </c:majorGridlines>
        <c:numFmt formatCode="0" sourceLinked="0"/>
        <c:tickLblPos val="nextTo"/>
        <c:spPr>
          <a:ln w="63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/>
            </a:pPr>
            <a:endParaRPr lang="lv-LV"/>
          </a:p>
        </c:txPr>
        <c:crossAx val="64485248"/>
        <c:crosses val="autoZero"/>
        <c:crossBetween val="between"/>
      </c:valAx>
      <c:spPr>
        <a:solidFill>
          <a:srgbClr val="FFFFFF"/>
        </a:solidFill>
        <a:ln w="6350">
          <a:solidFill>
            <a:sysClr val="window" lastClr="FFFFFF">
              <a:lumMod val="85000"/>
            </a:sysClr>
          </a:solidFill>
        </a:ln>
      </c:spPr>
    </c:plotArea>
    <c:legend>
      <c:legendPos val="b"/>
      <c:layout>
        <c:manualLayout>
          <c:xMode val="edge"/>
          <c:yMode val="edge"/>
          <c:x val="8.2296513909344282E-2"/>
          <c:y val="0.6888885212606477"/>
          <c:w val="0.60607226075666165"/>
          <c:h val="9.7521054493534126E-2"/>
        </c:manualLayout>
      </c:layout>
      <c:spPr>
        <a:solidFill>
          <a:srgbClr val="FFFFFF"/>
        </a:solidFill>
      </c:spPr>
      <c:txPr>
        <a:bodyPr/>
        <a:lstStyle/>
        <a:p>
          <a:pPr marL="108000">
            <a:defRPr sz="2200" b="1"/>
          </a:pPr>
          <a:endParaRPr lang="lv-LV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600" b="0" i="0" u="none" strike="noStrike" baseline="0">
          <a:solidFill>
            <a:srgbClr val="000000"/>
          </a:solidFill>
          <a:latin typeface="Calibri" pitchFamily="34" charset="0"/>
          <a:ea typeface="Arial"/>
          <a:cs typeface="Arial"/>
        </a:defRPr>
      </a:pPr>
      <a:endParaRPr lang="lv-LV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chart>
    <c:plotArea>
      <c:layout>
        <c:manualLayout>
          <c:layoutTarget val="inner"/>
          <c:xMode val="edge"/>
          <c:yMode val="edge"/>
          <c:x val="7.2017409694291934E-2"/>
          <c:y val="4.8706240487062395E-2"/>
          <c:w val="0.91495326573386959"/>
          <c:h val="0.83321631944444441"/>
        </c:manualLayout>
      </c:layout>
      <c:barChart>
        <c:barDir val="col"/>
        <c:grouping val="clustered"/>
        <c:ser>
          <c:idx val="0"/>
          <c:order val="0"/>
          <c:tx>
            <c:strRef>
              <c:f>Sheet1!$E$4</c:f>
              <c:strCache>
                <c:ptCount val="1"/>
                <c:pt idx="0">
                  <c:v>Darba alga</c:v>
                </c:pt>
              </c:strCache>
            </c:strRef>
          </c:tx>
          <c:spPr>
            <a:solidFill>
              <a:srgbClr val="FFC000"/>
            </a:solidFill>
            <a:ln w="6350">
              <a:solidFill>
                <a:sysClr val="windowText" lastClr="000000"/>
              </a:solidFill>
              <a:prstDash val="sysDot"/>
            </a:ln>
          </c:spPr>
          <c:dLbls>
            <c:txPr>
              <a:bodyPr/>
              <a:lstStyle/>
              <a:p>
                <a:pPr>
                  <a:defRPr sz="1200" b="1">
                    <a:latin typeface="Calibri" pitchFamily="34" charset="0"/>
                  </a:defRPr>
                </a:pPr>
                <a:endParaRPr lang="lv-LV"/>
              </a:p>
            </c:txPr>
            <c:showVal val="1"/>
          </c:dLbls>
          <c:cat>
            <c:multiLvlStrRef>
              <c:f>Sheet1!$F$1:$P$2</c:f>
              <c:multiLvlStrCache>
                <c:ptCount val="11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I</c:v>
                  </c:pt>
                  <c:pt idx="5">
                    <c:v>II</c:v>
                  </c:pt>
                  <c:pt idx="6">
                    <c:v>III</c:v>
                  </c:pt>
                  <c:pt idx="7">
                    <c:v>IV</c:v>
                  </c:pt>
                  <c:pt idx="8">
                    <c:v>I</c:v>
                  </c:pt>
                  <c:pt idx="9">
                    <c:v>II</c:v>
                  </c:pt>
                  <c:pt idx="10">
                    <c:v>III</c:v>
                  </c:pt>
                </c:lvl>
                <c:lvl>
                  <c:pt idx="0">
                    <c:v>2007</c:v>
                  </c:pt>
                  <c:pt idx="4">
                    <c:v>2008</c:v>
                  </c:pt>
                  <c:pt idx="8">
                    <c:v>2009</c:v>
                  </c:pt>
                </c:lvl>
              </c:multiLvlStrCache>
            </c:multiLvlStrRef>
          </c:cat>
          <c:val>
            <c:numRef>
              <c:f>Sheet1!$F$4:$P$4</c:f>
              <c:numCache>
                <c:formatCode>0.0</c:formatCode>
                <c:ptCount val="11"/>
                <c:pt idx="0">
                  <c:v>31.779661016949149</c:v>
                </c:pt>
                <c:pt idx="1">
                  <c:v>31.517509727626454</c:v>
                </c:pt>
                <c:pt idx="2">
                  <c:v>30.769230769230774</c:v>
                </c:pt>
                <c:pt idx="3">
                  <c:v>28.865979381443303</c:v>
                </c:pt>
                <c:pt idx="4">
                  <c:v>25.401929260450146</c:v>
                </c:pt>
                <c:pt idx="5">
                  <c:v>22.485207100591715</c:v>
                </c:pt>
                <c:pt idx="6">
                  <c:v>19.887955182072837</c:v>
                </c:pt>
                <c:pt idx="7">
                  <c:v>12.799999999999986</c:v>
                </c:pt>
                <c:pt idx="8">
                  <c:v>4.3589743589743648</c:v>
                </c:pt>
                <c:pt idx="9">
                  <c:v>-0.96618357487923823</c:v>
                </c:pt>
                <c:pt idx="10">
                  <c:v>-4.6728971962616885</c:v>
                </c:pt>
              </c:numCache>
            </c:numRef>
          </c:val>
        </c:ser>
        <c:ser>
          <c:idx val="1"/>
          <c:order val="1"/>
          <c:tx>
            <c:strRef>
              <c:f>Sheet1!$E$3</c:f>
              <c:strCache>
                <c:ptCount val="1"/>
                <c:pt idx="0">
                  <c:v>Produktivitāte</c:v>
                </c:pt>
              </c:strCache>
            </c:strRef>
          </c:tx>
          <c:spPr>
            <a:solidFill>
              <a:srgbClr val="800000"/>
            </a:solidFill>
            <a:ln w="6350">
              <a:solidFill>
                <a:sysClr val="windowText" lastClr="000000"/>
              </a:solidFill>
              <a:prstDash val="solid"/>
            </a:ln>
          </c:spPr>
          <c:dLbls>
            <c:txPr>
              <a:bodyPr/>
              <a:lstStyle/>
              <a:p>
                <a:pPr>
                  <a:defRPr sz="1200">
                    <a:latin typeface="Calibri" pitchFamily="34" charset="0"/>
                  </a:defRPr>
                </a:pPr>
                <a:endParaRPr lang="lv-LV"/>
              </a:p>
            </c:txPr>
            <c:showVal val="1"/>
          </c:dLbls>
          <c:cat>
            <c:multiLvlStrRef>
              <c:f>Sheet1!$F$1:$P$2</c:f>
              <c:multiLvlStrCache>
                <c:ptCount val="11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I</c:v>
                  </c:pt>
                  <c:pt idx="5">
                    <c:v>II</c:v>
                  </c:pt>
                  <c:pt idx="6">
                    <c:v>III</c:v>
                  </c:pt>
                  <c:pt idx="7">
                    <c:v>IV</c:v>
                  </c:pt>
                  <c:pt idx="8">
                    <c:v>I</c:v>
                  </c:pt>
                  <c:pt idx="9">
                    <c:v>II</c:v>
                  </c:pt>
                  <c:pt idx="10">
                    <c:v>III</c:v>
                  </c:pt>
                </c:lvl>
                <c:lvl>
                  <c:pt idx="0">
                    <c:v>2007</c:v>
                  </c:pt>
                  <c:pt idx="4">
                    <c:v>2008</c:v>
                  </c:pt>
                  <c:pt idx="8">
                    <c:v>2009</c:v>
                  </c:pt>
                </c:lvl>
              </c:multiLvlStrCache>
            </c:multiLvlStrRef>
          </c:cat>
          <c:val>
            <c:numRef>
              <c:f>Sheet1!$F$3:$P$3</c:f>
              <c:numCache>
                <c:formatCode>0.0</c:formatCode>
                <c:ptCount val="11"/>
                <c:pt idx="0">
                  <c:v>8.5093361724512455</c:v>
                </c:pt>
                <c:pt idx="1">
                  <c:v>-1.3909028843375921</c:v>
                </c:pt>
                <c:pt idx="2">
                  <c:v>-3.2592051327346199</c:v>
                </c:pt>
                <c:pt idx="3">
                  <c:v>-10.427869700953732</c:v>
                </c:pt>
                <c:pt idx="4">
                  <c:v>-14.118088760072716</c:v>
                </c:pt>
                <c:pt idx="5">
                  <c:v>-9.53376461833885</c:v>
                </c:pt>
                <c:pt idx="6">
                  <c:v>-6.8882788657081884</c:v>
                </c:pt>
                <c:pt idx="7">
                  <c:v>-8.1699131937493661</c:v>
                </c:pt>
                <c:pt idx="8">
                  <c:v>-14.671965548742719</c:v>
                </c:pt>
                <c:pt idx="9">
                  <c:v>-9.5403348882666705</c:v>
                </c:pt>
                <c:pt idx="10">
                  <c:v>11.709725244603547</c:v>
                </c:pt>
              </c:numCache>
            </c:numRef>
          </c:val>
        </c:ser>
        <c:gapWidth val="60"/>
        <c:overlap val="30"/>
        <c:axId val="70428544"/>
        <c:axId val="70430080"/>
      </c:barChart>
      <c:catAx>
        <c:axId val="70428544"/>
        <c:scaling>
          <c:orientation val="minMax"/>
        </c:scaling>
        <c:axPos val="b"/>
        <c:majorGridlines>
          <c:spPr>
            <a:ln w="6350">
              <a:solidFill>
                <a:sysClr val="window" lastClr="FFFFFF">
                  <a:lumMod val="75000"/>
                </a:sysClr>
              </a:solidFill>
            </a:ln>
          </c:spPr>
        </c:majorGridlines>
        <c:numFmt formatCode="General" sourceLinked="1"/>
        <c:majorTickMark val="none"/>
        <c:tickLblPos val="low"/>
        <c:spPr>
          <a:ln w="635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Calibri" pitchFamily="34" charset="0"/>
                <a:ea typeface="Times New Roman"/>
                <a:cs typeface="Times New Roman"/>
              </a:defRPr>
            </a:pPr>
            <a:endParaRPr lang="lv-LV"/>
          </a:p>
        </c:txPr>
        <c:crossAx val="70430080"/>
        <c:crosses val="autoZero"/>
        <c:auto val="1"/>
        <c:lblAlgn val="ctr"/>
        <c:lblOffset val="0"/>
        <c:tickLblSkip val="1"/>
        <c:tickMarkSkip val="1"/>
        <c:noMultiLvlLbl val="1"/>
      </c:catAx>
      <c:valAx>
        <c:axId val="70430080"/>
        <c:scaling>
          <c:orientation val="minMax"/>
          <c:min val="-30"/>
        </c:scaling>
        <c:axPos val="l"/>
        <c:majorGridlines>
          <c:spPr>
            <a:ln w="6350">
              <a:solidFill>
                <a:sysClr val="window" lastClr="FFFFFF">
                  <a:lumMod val="75000"/>
                </a:sysClr>
              </a:solidFill>
              <a:prstDash val="solid"/>
            </a:ln>
          </c:spPr>
        </c:majorGridlines>
        <c:numFmt formatCode="0" sourceLinked="0"/>
        <c:tickLblPos val="nextTo"/>
        <c:spPr>
          <a:ln w="63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 pitchFamily="34" charset="0"/>
                <a:ea typeface="Times New Roman"/>
                <a:cs typeface="Times New Roman"/>
              </a:defRPr>
            </a:pPr>
            <a:endParaRPr lang="lv-LV"/>
          </a:p>
        </c:txPr>
        <c:crossAx val="70428544"/>
        <c:crosses val="autoZero"/>
        <c:crossBetween val="between"/>
      </c:valAx>
      <c:spPr>
        <a:solidFill>
          <a:srgbClr val="FFFFFF"/>
        </a:solidFill>
        <a:ln w="6350">
          <a:solidFill>
            <a:sysClr val="window" lastClr="FFFFFF">
              <a:lumMod val="75000"/>
            </a:sysClr>
          </a:solidFill>
        </a:ln>
      </c:spPr>
    </c:plotArea>
    <c:legend>
      <c:legendPos val="b"/>
      <c:layout>
        <c:manualLayout>
          <c:xMode val="edge"/>
          <c:yMode val="edge"/>
          <c:x val="8.5990123485689768E-2"/>
          <c:y val="0.76557569444444606"/>
          <c:w val="0.48565865202563457"/>
          <c:h val="9.4822009810494531E-2"/>
        </c:manualLayout>
      </c:layout>
      <c:spPr>
        <a:solidFill>
          <a:sysClr val="window" lastClr="FFFFFF"/>
        </a:solidFill>
      </c:spPr>
      <c:txPr>
        <a:bodyPr/>
        <a:lstStyle/>
        <a:p>
          <a:pPr>
            <a:defRPr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Times New Roman" pitchFamily="18" charset="0"/>
            </a:defRPr>
          </a:pPr>
          <a:endParaRPr lang="lv-LV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lv-LV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897254631492232E-2"/>
          <c:y val="1.769081296083732E-2"/>
          <c:w val="0.85525047360415174"/>
          <c:h val="0.85069285669106576"/>
        </c:manualLayout>
      </c:layout>
      <c:lineChart>
        <c:grouping val="standard"/>
        <c:ser>
          <c:idx val="1"/>
          <c:order val="0"/>
          <c:tx>
            <c:strRef>
              <c:f>Sheet1!$A$3</c:f>
              <c:strCache>
                <c:ptCount val="1"/>
                <c:pt idx="0">
                  <c:v>ES - 27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Sheet1!$B$1:$Z$2</c:f>
              <c:multiLvlStrCache>
                <c:ptCount val="25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V</c:v>
                  </c:pt>
                  <c:pt idx="5">
                    <c:v>VI</c:v>
                  </c:pt>
                  <c:pt idx="6">
                    <c:v>VII</c:v>
                  </c:pt>
                  <c:pt idx="7">
                    <c:v>VIII</c:v>
                  </c:pt>
                  <c:pt idx="8">
                    <c:v>IX</c:v>
                  </c:pt>
                  <c:pt idx="9">
                    <c:v>X</c:v>
                  </c:pt>
                  <c:pt idx="10">
                    <c:v>XI</c:v>
                  </c:pt>
                  <c:pt idx="11">
                    <c:v>XII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V</c:v>
                  </c:pt>
                  <c:pt idx="17">
                    <c:v>VI</c:v>
                  </c:pt>
                  <c:pt idx="18">
                    <c:v>VII</c:v>
                  </c:pt>
                  <c:pt idx="19">
                    <c:v>VIII</c:v>
                  </c:pt>
                  <c:pt idx="20">
                    <c:v>IX</c:v>
                  </c:pt>
                  <c:pt idx="21">
                    <c:v>X</c:v>
                  </c:pt>
                  <c:pt idx="22">
                    <c:v>XI</c:v>
                  </c:pt>
                  <c:pt idx="23">
                    <c:v>XII</c:v>
                  </c:pt>
                  <c:pt idx="24">
                    <c:v>I</c:v>
                  </c:pt>
                </c:lvl>
                <c:lvl>
                  <c:pt idx="0">
                    <c:v>2008</c:v>
                  </c:pt>
                  <c:pt idx="12">
                    <c:v>2009</c:v>
                  </c:pt>
                  <c:pt idx="24">
                    <c:v>2010</c:v>
                  </c:pt>
                </c:lvl>
              </c:multiLvlStrCache>
            </c:multiLvlStrRef>
          </c:cat>
          <c:val>
            <c:numRef>
              <c:f>Sheet1!$B$3:$Z$3</c:f>
              <c:numCache>
                <c:formatCode>0.0</c:formatCode>
                <c:ptCount val="25"/>
                <c:pt idx="0">
                  <c:v>105.2</c:v>
                </c:pt>
                <c:pt idx="1">
                  <c:v>102.9</c:v>
                </c:pt>
                <c:pt idx="2">
                  <c:v>104</c:v>
                </c:pt>
                <c:pt idx="3">
                  <c:v>101</c:v>
                </c:pt>
                <c:pt idx="4">
                  <c:v>100.2</c:v>
                </c:pt>
                <c:pt idx="5">
                  <c:v>98</c:v>
                </c:pt>
                <c:pt idx="6">
                  <c:v>93.4</c:v>
                </c:pt>
                <c:pt idx="7">
                  <c:v>91.7</c:v>
                </c:pt>
                <c:pt idx="8">
                  <c:v>90.2</c:v>
                </c:pt>
                <c:pt idx="9">
                  <c:v>84</c:v>
                </c:pt>
                <c:pt idx="10">
                  <c:v>78.7</c:v>
                </c:pt>
                <c:pt idx="11">
                  <c:v>72.900000000000006</c:v>
                </c:pt>
                <c:pt idx="12">
                  <c:v>70.3</c:v>
                </c:pt>
                <c:pt idx="13">
                  <c:v>68.2</c:v>
                </c:pt>
                <c:pt idx="14">
                  <c:v>68</c:v>
                </c:pt>
                <c:pt idx="15">
                  <c:v>71.099999999999994</c:v>
                </c:pt>
                <c:pt idx="16">
                  <c:v>74.3</c:v>
                </c:pt>
                <c:pt idx="17">
                  <c:v>77.099999999999994</c:v>
                </c:pt>
                <c:pt idx="18">
                  <c:v>80.5</c:v>
                </c:pt>
                <c:pt idx="19">
                  <c:v>85.4</c:v>
                </c:pt>
                <c:pt idx="20">
                  <c:v>87</c:v>
                </c:pt>
                <c:pt idx="21">
                  <c:v>90</c:v>
                </c:pt>
                <c:pt idx="22">
                  <c:v>91.5</c:v>
                </c:pt>
                <c:pt idx="23">
                  <c:v>95</c:v>
                </c:pt>
                <c:pt idx="24">
                  <c:v>97.1</c:v>
                </c:pt>
              </c:numCache>
            </c:numRef>
          </c:val>
          <c:smooth val="1"/>
        </c:ser>
        <c:ser>
          <c:idx val="0"/>
          <c:order val="1"/>
          <c:tx>
            <c:strRef>
              <c:f>Sheet1!$A$4</c:f>
              <c:strCache>
                <c:ptCount val="1"/>
                <c:pt idx="0">
                  <c:v>Igaunija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cat>
            <c:multiLvlStrRef>
              <c:f>Sheet1!$B$1:$Z$2</c:f>
              <c:multiLvlStrCache>
                <c:ptCount val="25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V</c:v>
                  </c:pt>
                  <c:pt idx="5">
                    <c:v>VI</c:v>
                  </c:pt>
                  <c:pt idx="6">
                    <c:v>VII</c:v>
                  </c:pt>
                  <c:pt idx="7">
                    <c:v>VIII</c:v>
                  </c:pt>
                  <c:pt idx="8">
                    <c:v>IX</c:v>
                  </c:pt>
                  <c:pt idx="9">
                    <c:v>X</c:v>
                  </c:pt>
                  <c:pt idx="10">
                    <c:v>XI</c:v>
                  </c:pt>
                  <c:pt idx="11">
                    <c:v>XII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V</c:v>
                  </c:pt>
                  <c:pt idx="17">
                    <c:v>VI</c:v>
                  </c:pt>
                  <c:pt idx="18">
                    <c:v>VII</c:v>
                  </c:pt>
                  <c:pt idx="19">
                    <c:v>VIII</c:v>
                  </c:pt>
                  <c:pt idx="20">
                    <c:v>IX</c:v>
                  </c:pt>
                  <c:pt idx="21">
                    <c:v>X</c:v>
                  </c:pt>
                  <c:pt idx="22">
                    <c:v>XI</c:v>
                  </c:pt>
                  <c:pt idx="23">
                    <c:v>XII</c:v>
                  </c:pt>
                  <c:pt idx="24">
                    <c:v>I</c:v>
                  </c:pt>
                </c:lvl>
                <c:lvl>
                  <c:pt idx="0">
                    <c:v>2008</c:v>
                  </c:pt>
                  <c:pt idx="12">
                    <c:v>2009</c:v>
                  </c:pt>
                  <c:pt idx="24">
                    <c:v>2010</c:v>
                  </c:pt>
                </c:lvl>
              </c:multiLvlStrCache>
            </c:multiLvlStrRef>
          </c:cat>
          <c:val>
            <c:numRef>
              <c:f>Sheet1!$B$4:$Z$4</c:f>
              <c:numCache>
                <c:formatCode>0.0</c:formatCode>
                <c:ptCount val="25"/>
                <c:pt idx="0">
                  <c:v>100.1</c:v>
                </c:pt>
                <c:pt idx="1">
                  <c:v>100</c:v>
                </c:pt>
                <c:pt idx="2">
                  <c:v>99.4</c:v>
                </c:pt>
                <c:pt idx="3">
                  <c:v>96.3</c:v>
                </c:pt>
                <c:pt idx="4">
                  <c:v>95.8</c:v>
                </c:pt>
                <c:pt idx="5">
                  <c:v>95.3</c:v>
                </c:pt>
                <c:pt idx="6">
                  <c:v>93.7</c:v>
                </c:pt>
                <c:pt idx="7">
                  <c:v>93.5</c:v>
                </c:pt>
                <c:pt idx="8">
                  <c:v>89.8</c:v>
                </c:pt>
                <c:pt idx="9">
                  <c:v>86</c:v>
                </c:pt>
                <c:pt idx="10">
                  <c:v>81.900000000000006</c:v>
                </c:pt>
                <c:pt idx="11">
                  <c:v>78.099999999999994</c:v>
                </c:pt>
                <c:pt idx="12">
                  <c:v>78.099999999999994</c:v>
                </c:pt>
                <c:pt idx="13">
                  <c:v>74.2</c:v>
                </c:pt>
                <c:pt idx="14">
                  <c:v>72.8</c:v>
                </c:pt>
                <c:pt idx="15">
                  <c:v>75</c:v>
                </c:pt>
                <c:pt idx="16">
                  <c:v>79.400000000000006</c:v>
                </c:pt>
                <c:pt idx="17">
                  <c:v>79</c:v>
                </c:pt>
                <c:pt idx="18">
                  <c:v>80.400000000000006</c:v>
                </c:pt>
                <c:pt idx="19">
                  <c:v>83.7</c:v>
                </c:pt>
                <c:pt idx="20">
                  <c:v>87.4</c:v>
                </c:pt>
                <c:pt idx="21">
                  <c:v>89.8</c:v>
                </c:pt>
                <c:pt idx="22">
                  <c:v>92.3</c:v>
                </c:pt>
                <c:pt idx="23">
                  <c:v>93.7</c:v>
                </c:pt>
                <c:pt idx="24">
                  <c:v>95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Latvija</c:v>
                </c:pt>
              </c:strCache>
            </c:strRef>
          </c:tx>
          <c:spPr>
            <a:ln w="63500">
              <a:solidFill>
                <a:srgbClr val="800000"/>
              </a:solidFill>
              <a:prstDash val="solid"/>
            </a:ln>
          </c:spPr>
          <c:marker>
            <c:symbol val="none"/>
          </c:marker>
          <c:cat>
            <c:multiLvlStrRef>
              <c:f>Sheet1!$B$1:$Z$2</c:f>
              <c:multiLvlStrCache>
                <c:ptCount val="25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V</c:v>
                  </c:pt>
                  <c:pt idx="5">
                    <c:v>VI</c:v>
                  </c:pt>
                  <c:pt idx="6">
                    <c:v>VII</c:v>
                  </c:pt>
                  <c:pt idx="7">
                    <c:v>VIII</c:v>
                  </c:pt>
                  <c:pt idx="8">
                    <c:v>IX</c:v>
                  </c:pt>
                  <c:pt idx="9">
                    <c:v>X</c:v>
                  </c:pt>
                  <c:pt idx="10">
                    <c:v>XI</c:v>
                  </c:pt>
                  <c:pt idx="11">
                    <c:v>XII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V</c:v>
                  </c:pt>
                  <c:pt idx="17">
                    <c:v>VI</c:v>
                  </c:pt>
                  <c:pt idx="18">
                    <c:v>VII</c:v>
                  </c:pt>
                  <c:pt idx="19">
                    <c:v>VIII</c:v>
                  </c:pt>
                  <c:pt idx="20">
                    <c:v>IX</c:v>
                  </c:pt>
                  <c:pt idx="21">
                    <c:v>X</c:v>
                  </c:pt>
                  <c:pt idx="22">
                    <c:v>XI</c:v>
                  </c:pt>
                  <c:pt idx="23">
                    <c:v>XII</c:v>
                  </c:pt>
                  <c:pt idx="24">
                    <c:v>I</c:v>
                  </c:pt>
                </c:lvl>
                <c:lvl>
                  <c:pt idx="0">
                    <c:v>2008</c:v>
                  </c:pt>
                  <c:pt idx="12">
                    <c:v>2009</c:v>
                  </c:pt>
                  <c:pt idx="24">
                    <c:v>2010</c:v>
                  </c:pt>
                </c:lvl>
              </c:multiLvlStrCache>
            </c:multiLvlStrRef>
          </c:cat>
          <c:val>
            <c:numRef>
              <c:f>Sheet1!$B$5:$Z$5</c:f>
              <c:numCache>
                <c:formatCode>0.0</c:formatCode>
                <c:ptCount val="25"/>
                <c:pt idx="0">
                  <c:v>105.2</c:v>
                </c:pt>
                <c:pt idx="1">
                  <c:v>104.6</c:v>
                </c:pt>
                <c:pt idx="2">
                  <c:v>102.1</c:v>
                </c:pt>
                <c:pt idx="3">
                  <c:v>100</c:v>
                </c:pt>
                <c:pt idx="4">
                  <c:v>98.8</c:v>
                </c:pt>
                <c:pt idx="5">
                  <c:v>96.4</c:v>
                </c:pt>
                <c:pt idx="6">
                  <c:v>95.5</c:v>
                </c:pt>
                <c:pt idx="7">
                  <c:v>95.9</c:v>
                </c:pt>
                <c:pt idx="8">
                  <c:v>93.3</c:v>
                </c:pt>
                <c:pt idx="9">
                  <c:v>91.2</c:v>
                </c:pt>
                <c:pt idx="10">
                  <c:v>88.2</c:v>
                </c:pt>
                <c:pt idx="11">
                  <c:v>82.4</c:v>
                </c:pt>
                <c:pt idx="12">
                  <c:v>77.400000000000006</c:v>
                </c:pt>
                <c:pt idx="13">
                  <c:v>74.5</c:v>
                </c:pt>
                <c:pt idx="14">
                  <c:v>74</c:v>
                </c:pt>
                <c:pt idx="15">
                  <c:v>79</c:v>
                </c:pt>
                <c:pt idx="16">
                  <c:v>79.5</c:v>
                </c:pt>
                <c:pt idx="17">
                  <c:v>78.2</c:v>
                </c:pt>
                <c:pt idx="18">
                  <c:v>77.8</c:v>
                </c:pt>
                <c:pt idx="19">
                  <c:v>78.3</c:v>
                </c:pt>
                <c:pt idx="20">
                  <c:v>80.099999999999994</c:v>
                </c:pt>
                <c:pt idx="21">
                  <c:v>81.3</c:v>
                </c:pt>
                <c:pt idx="22">
                  <c:v>82.4</c:v>
                </c:pt>
                <c:pt idx="23">
                  <c:v>83.7</c:v>
                </c:pt>
                <c:pt idx="24">
                  <c:v>86.2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Lietuva</c:v>
                </c:pt>
              </c:strCache>
            </c:strRef>
          </c:tx>
          <c:spPr>
            <a:ln w="25400">
              <a:solidFill>
                <a:srgbClr val="000000"/>
              </a:solidFill>
              <a:prstDash val="dash"/>
            </a:ln>
          </c:spPr>
          <c:marker>
            <c:symbol val="none"/>
          </c:marker>
          <c:cat>
            <c:multiLvlStrRef>
              <c:f>Sheet1!$B$1:$Z$2</c:f>
              <c:multiLvlStrCache>
                <c:ptCount val="25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V</c:v>
                  </c:pt>
                  <c:pt idx="5">
                    <c:v>VI</c:v>
                  </c:pt>
                  <c:pt idx="6">
                    <c:v>VII</c:v>
                  </c:pt>
                  <c:pt idx="7">
                    <c:v>VIII</c:v>
                  </c:pt>
                  <c:pt idx="8">
                    <c:v>IX</c:v>
                  </c:pt>
                  <c:pt idx="9">
                    <c:v>X</c:v>
                  </c:pt>
                  <c:pt idx="10">
                    <c:v>XI</c:v>
                  </c:pt>
                  <c:pt idx="11">
                    <c:v>XII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V</c:v>
                  </c:pt>
                  <c:pt idx="17">
                    <c:v>VI</c:v>
                  </c:pt>
                  <c:pt idx="18">
                    <c:v>VII</c:v>
                  </c:pt>
                  <c:pt idx="19">
                    <c:v>VIII</c:v>
                  </c:pt>
                  <c:pt idx="20">
                    <c:v>IX</c:v>
                  </c:pt>
                  <c:pt idx="21">
                    <c:v>X</c:v>
                  </c:pt>
                  <c:pt idx="22">
                    <c:v>XI</c:v>
                  </c:pt>
                  <c:pt idx="23">
                    <c:v>XII</c:v>
                  </c:pt>
                  <c:pt idx="24">
                    <c:v>I</c:v>
                  </c:pt>
                </c:lvl>
                <c:lvl>
                  <c:pt idx="0">
                    <c:v>2008</c:v>
                  </c:pt>
                  <c:pt idx="12">
                    <c:v>2009</c:v>
                  </c:pt>
                  <c:pt idx="24">
                    <c:v>2010</c:v>
                  </c:pt>
                </c:lvl>
              </c:multiLvlStrCache>
            </c:multiLvlStrRef>
          </c:cat>
          <c:val>
            <c:numRef>
              <c:f>Sheet1!$B$6:$Z$6</c:f>
              <c:numCache>
                <c:formatCode>0.0</c:formatCode>
                <c:ptCount val="25"/>
                <c:pt idx="0">
                  <c:v>111.8</c:v>
                </c:pt>
                <c:pt idx="1">
                  <c:v>109.7</c:v>
                </c:pt>
                <c:pt idx="2">
                  <c:v>106.5</c:v>
                </c:pt>
                <c:pt idx="3">
                  <c:v>103.6</c:v>
                </c:pt>
                <c:pt idx="4">
                  <c:v>105.6</c:v>
                </c:pt>
                <c:pt idx="5">
                  <c:v>102.9</c:v>
                </c:pt>
                <c:pt idx="6">
                  <c:v>99.6</c:v>
                </c:pt>
                <c:pt idx="7">
                  <c:v>100.1</c:v>
                </c:pt>
                <c:pt idx="8">
                  <c:v>96.8</c:v>
                </c:pt>
                <c:pt idx="9">
                  <c:v>93.9</c:v>
                </c:pt>
                <c:pt idx="10">
                  <c:v>88.1</c:v>
                </c:pt>
                <c:pt idx="11">
                  <c:v>85.7</c:v>
                </c:pt>
                <c:pt idx="12">
                  <c:v>78.8</c:v>
                </c:pt>
                <c:pt idx="13">
                  <c:v>77</c:v>
                </c:pt>
                <c:pt idx="14">
                  <c:v>73.900000000000006</c:v>
                </c:pt>
                <c:pt idx="15">
                  <c:v>72.2</c:v>
                </c:pt>
                <c:pt idx="16">
                  <c:v>75.8</c:v>
                </c:pt>
                <c:pt idx="17">
                  <c:v>78</c:v>
                </c:pt>
                <c:pt idx="18">
                  <c:v>77.900000000000006</c:v>
                </c:pt>
                <c:pt idx="19">
                  <c:v>79.599999999999994</c:v>
                </c:pt>
                <c:pt idx="20">
                  <c:v>79.2</c:v>
                </c:pt>
                <c:pt idx="21">
                  <c:v>80.900000000000006</c:v>
                </c:pt>
                <c:pt idx="22">
                  <c:v>82.3</c:v>
                </c:pt>
                <c:pt idx="23">
                  <c:v>83.7</c:v>
                </c:pt>
                <c:pt idx="24">
                  <c:v>91</c:v>
                </c:pt>
              </c:numCache>
            </c:numRef>
          </c:val>
          <c:smooth val="1"/>
        </c:ser>
        <c:marker val="1"/>
        <c:axId val="71362432"/>
        <c:axId val="71363968"/>
      </c:lineChart>
      <c:catAx>
        <c:axId val="71362432"/>
        <c:scaling>
          <c:orientation val="minMax"/>
        </c:scaling>
        <c:axPos val="b"/>
        <c:majorGridlines>
          <c:spPr>
            <a:ln w="3175">
              <a:solidFill>
                <a:sysClr val="window" lastClr="FFFFFF">
                  <a:lumMod val="75000"/>
                </a:sysClr>
              </a:solidFill>
            </a:ln>
          </c:spPr>
        </c:majorGridlines>
        <c:numFmt formatCode="0.0" sourceLinked="1"/>
        <c:majorTickMark val="none"/>
        <c:tickLblPos val="low"/>
        <c:spPr>
          <a:ln w="6350">
            <a:solidFill>
              <a:sysClr val="windowText" lastClr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alibri" pitchFamily="34" charset="0"/>
                <a:ea typeface="Times New Roman"/>
                <a:cs typeface="Times New Roman"/>
              </a:defRPr>
            </a:pPr>
            <a:endParaRPr lang="lv-LV"/>
          </a:p>
        </c:txPr>
        <c:crossAx val="71363968"/>
        <c:crosses val="autoZero"/>
        <c:lblAlgn val="ctr"/>
        <c:lblOffset val="0"/>
        <c:tickLblSkip val="3"/>
        <c:tickMarkSkip val="1"/>
        <c:noMultiLvlLbl val="1"/>
      </c:catAx>
      <c:valAx>
        <c:axId val="71363968"/>
        <c:scaling>
          <c:orientation val="minMax"/>
          <c:max val="115"/>
          <c:min val="65"/>
        </c:scaling>
        <c:axPos val="l"/>
        <c:majorGridlines>
          <c:spPr>
            <a:ln w="3175">
              <a:solidFill>
                <a:sysClr val="window" lastClr="FFFFFF">
                  <a:lumMod val="75000"/>
                </a:sysClr>
              </a:solidFill>
              <a:prstDash val="solid"/>
            </a:ln>
          </c:spPr>
        </c:majorGridlines>
        <c:numFmt formatCode="0" sourceLinked="0"/>
        <c:tickLblPos val="nextTo"/>
        <c:spPr>
          <a:ln w="63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Calibri" pitchFamily="34" charset="0"/>
                <a:ea typeface="Times New Roman"/>
                <a:cs typeface="Times New Roman"/>
              </a:defRPr>
            </a:pPr>
            <a:endParaRPr lang="lv-LV"/>
          </a:p>
        </c:txPr>
        <c:crossAx val="71362432"/>
        <c:crosses val="autoZero"/>
        <c:crossBetween val="midCat"/>
        <c:majorUnit val="5"/>
      </c:valAx>
      <c:spPr>
        <a:solidFill>
          <a:srgbClr val="FFFFFF"/>
        </a:solidFill>
        <a:ln w="6350">
          <a:solidFill>
            <a:sysClr val="window" lastClr="FFFFFF">
              <a:lumMod val="75000"/>
            </a:sysClr>
          </a:solidFill>
        </a:ln>
      </c:spPr>
    </c:plotArea>
    <c:legend>
      <c:legendPos val="b"/>
      <c:layout>
        <c:manualLayout>
          <c:xMode val="edge"/>
          <c:yMode val="edge"/>
          <c:x val="0.56424685274877118"/>
          <c:y val="3.7514048145644782E-2"/>
          <c:w val="0.36611327304795804"/>
          <c:h val="0.2491751459177759"/>
        </c:manualLayout>
      </c:layout>
      <c:spPr>
        <a:solidFill>
          <a:sysClr val="window" lastClr="FFFFFF"/>
        </a:solidFill>
      </c:spPr>
      <c:txPr>
        <a:bodyPr/>
        <a:lstStyle/>
        <a:p>
          <a:pPr>
            <a:defRPr sz="1400" b="1" baseline="0">
              <a:latin typeface="Calibri" pitchFamily="34" charset="0"/>
            </a:defRPr>
          </a:pPr>
          <a:endParaRPr lang="lv-LV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lv-LV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v-LV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897254631492232E-2"/>
          <c:y val="1.769081296083732E-2"/>
          <c:w val="0.86148735033642221"/>
          <c:h val="0.85540058712249978"/>
        </c:manualLayout>
      </c:layout>
      <c:lineChart>
        <c:grouping val="standard"/>
        <c:ser>
          <c:idx val="1"/>
          <c:order val="0"/>
          <c:tx>
            <c:strRef>
              <c:f>Sheet1!$A$3</c:f>
              <c:strCache>
                <c:ptCount val="1"/>
                <c:pt idx="0">
                  <c:v>ES - 27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cat>
            <c:multiLvlStrRef>
              <c:f>Sheet1!$B$1:$Z$2</c:f>
              <c:multiLvlStrCache>
                <c:ptCount val="25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V</c:v>
                  </c:pt>
                  <c:pt idx="5">
                    <c:v>VI</c:v>
                  </c:pt>
                  <c:pt idx="6">
                    <c:v>VII</c:v>
                  </c:pt>
                  <c:pt idx="7">
                    <c:v>VIII</c:v>
                  </c:pt>
                  <c:pt idx="8">
                    <c:v>IX</c:v>
                  </c:pt>
                  <c:pt idx="9">
                    <c:v>X</c:v>
                  </c:pt>
                  <c:pt idx="10">
                    <c:v>XI</c:v>
                  </c:pt>
                  <c:pt idx="11">
                    <c:v>XII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V</c:v>
                  </c:pt>
                  <c:pt idx="17">
                    <c:v>VI</c:v>
                  </c:pt>
                  <c:pt idx="18">
                    <c:v>VII</c:v>
                  </c:pt>
                  <c:pt idx="19">
                    <c:v>VIII</c:v>
                  </c:pt>
                  <c:pt idx="20">
                    <c:v>IX</c:v>
                  </c:pt>
                  <c:pt idx="21">
                    <c:v>X</c:v>
                  </c:pt>
                  <c:pt idx="22">
                    <c:v>XI</c:v>
                  </c:pt>
                  <c:pt idx="23">
                    <c:v>XII</c:v>
                  </c:pt>
                  <c:pt idx="24">
                    <c:v>I</c:v>
                  </c:pt>
                </c:lvl>
                <c:lvl>
                  <c:pt idx="0">
                    <c:v>2008</c:v>
                  </c:pt>
                  <c:pt idx="12">
                    <c:v>2009</c:v>
                  </c:pt>
                  <c:pt idx="24">
                    <c:v>2010</c:v>
                  </c:pt>
                </c:lvl>
              </c:multiLvlStrCache>
            </c:multiLvlStrRef>
          </c:cat>
          <c:val>
            <c:numRef>
              <c:f>Sheet1!$B$3:$Z$3</c:f>
              <c:numCache>
                <c:formatCode>0.0</c:formatCode>
                <c:ptCount val="25"/>
                <c:pt idx="0">
                  <c:v>1.6</c:v>
                </c:pt>
                <c:pt idx="1">
                  <c:v>0</c:v>
                </c:pt>
                <c:pt idx="2">
                  <c:v>0.30000000000000021</c:v>
                </c:pt>
                <c:pt idx="3">
                  <c:v>-2</c:v>
                </c:pt>
                <c:pt idx="4">
                  <c:v>-2.6</c:v>
                </c:pt>
                <c:pt idx="5">
                  <c:v>-4.3</c:v>
                </c:pt>
                <c:pt idx="6">
                  <c:v>-7.3</c:v>
                </c:pt>
                <c:pt idx="7">
                  <c:v>-9.5</c:v>
                </c:pt>
                <c:pt idx="8">
                  <c:v>-12.8</c:v>
                </c:pt>
                <c:pt idx="9">
                  <c:v>-18.600000000000001</c:v>
                </c:pt>
                <c:pt idx="10">
                  <c:v>-25.1</c:v>
                </c:pt>
                <c:pt idx="11">
                  <c:v>-31.6</c:v>
                </c:pt>
                <c:pt idx="12">
                  <c:v>-33.300000000000004</c:v>
                </c:pt>
                <c:pt idx="13">
                  <c:v>-37.1</c:v>
                </c:pt>
                <c:pt idx="14">
                  <c:v>-38.9</c:v>
                </c:pt>
                <c:pt idx="15">
                  <c:v>-35.6</c:v>
                </c:pt>
                <c:pt idx="16">
                  <c:v>-33.6</c:v>
                </c:pt>
                <c:pt idx="17">
                  <c:v>-32.300000000000004</c:v>
                </c:pt>
                <c:pt idx="18">
                  <c:v>-29.7</c:v>
                </c:pt>
                <c:pt idx="19">
                  <c:v>-25.6</c:v>
                </c:pt>
                <c:pt idx="20">
                  <c:v>-24.2</c:v>
                </c:pt>
                <c:pt idx="21">
                  <c:v>-20.100000000000001</c:v>
                </c:pt>
                <c:pt idx="22">
                  <c:v>-18.7</c:v>
                </c:pt>
                <c:pt idx="23">
                  <c:v>-16.2</c:v>
                </c:pt>
                <c:pt idx="24">
                  <c:v>-13.4</c:v>
                </c:pt>
              </c:numCache>
            </c:numRef>
          </c:val>
          <c:smooth val="1"/>
        </c:ser>
        <c:ser>
          <c:idx val="0"/>
          <c:order val="1"/>
          <c:tx>
            <c:strRef>
              <c:f>Sheet1!$A$4</c:f>
              <c:strCache>
                <c:ptCount val="1"/>
                <c:pt idx="0">
                  <c:v>Igaunija</c:v>
                </c:pt>
              </c:strCache>
            </c:strRef>
          </c:tx>
          <c:spPr>
            <a:ln w="25400"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cat>
            <c:multiLvlStrRef>
              <c:f>Sheet1!$B$1:$Z$2</c:f>
              <c:multiLvlStrCache>
                <c:ptCount val="25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V</c:v>
                  </c:pt>
                  <c:pt idx="5">
                    <c:v>VI</c:v>
                  </c:pt>
                  <c:pt idx="6">
                    <c:v>VII</c:v>
                  </c:pt>
                  <c:pt idx="7">
                    <c:v>VIII</c:v>
                  </c:pt>
                  <c:pt idx="8">
                    <c:v>IX</c:v>
                  </c:pt>
                  <c:pt idx="9">
                    <c:v>X</c:v>
                  </c:pt>
                  <c:pt idx="10">
                    <c:v>XI</c:v>
                  </c:pt>
                  <c:pt idx="11">
                    <c:v>XII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V</c:v>
                  </c:pt>
                  <c:pt idx="17">
                    <c:v>VI</c:v>
                  </c:pt>
                  <c:pt idx="18">
                    <c:v>VII</c:v>
                  </c:pt>
                  <c:pt idx="19">
                    <c:v>VIII</c:v>
                  </c:pt>
                  <c:pt idx="20">
                    <c:v>IX</c:v>
                  </c:pt>
                  <c:pt idx="21">
                    <c:v>X</c:v>
                  </c:pt>
                  <c:pt idx="22">
                    <c:v>XI</c:v>
                  </c:pt>
                  <c:pt idx="23">
                    <c:v>XII</c:v>
                  </c:pt>
                  <c:pt idx="24">
                    <c:v>I</c:v>
                  </c:pt>
                </c:lvl>
                <c:lvl>
                  <c:pt idx="0">
                    <c:v>2008</c:v>
                  </c:pt>
                  <c:pt idx="12">
                    <c:v>2009</c:v>
                  </c:pt>
                  <c:pt idx="24">
                    <c:v>2010</c:v>
                  </c:pt>
                </c:lvl>
              </c:multiLvlStrCache>
            </c:multiLvlStrRef>
          </c:cat>
          <c:val>
            <c:numRef>
              <c:f>Sheet1!$B$4:$Z$4</c:f>
              <c:numCache>
                <c:formatCode>0.0</c:formatCode>
                <c:ptCount val="25"/>
                <c:pt idx="0">
                  <c:v>4</c:v>
                </c:pt>
                <c:pt idx="1">
                  <c:v>2.4</c:v>
                </c:pt>
                <c:pt idx="2">
                  <c:v>-0.4</c:v>
                </c:pt>
                <c:pt idx="3">
                  <c:v>-3.9</c:v>
                </c:pt>
                <c:pt idx="4">
                  <c:v>-5.5</c:v>
                </c:pt>
                <c:pt idx="5">
                  <c:v>-10.7</c:v>
                </c:pt>
                <c:pt idx="6">
                  <c:v>-8.7000000000000011</c:v>
                </c:pt>
                <c:pt idx="7">
                  <c:v>-11.4</c:v>
                </c:pt>
                <c:pt idx="8">
                  <c:v>-17.899999999999999</c:v>
                </c:pt>
                <c:pt idx="9">
                  <c:v>-23</c:v>
                </c:pt>
                <c:pt idx="10">
                  <c:v>-26.3</c:v>
                </c:pt>
                <c:pt idx="11">
                  <c:v>-31.1</c:v>
                </c:pt>
                <c:pt idx="12">
                  <c:v>-28.3</c:v>
                </c:pt>
                <c:pt idx="13">
                  <c:v>-36</c:v>
                </c:pt>
                <c:pt idx="14">
                  <c:v>-39.1</c:v>
                </c:pt>
                <c:pt idx="15">
                  <c:v>-35.5</c:v>
                </c:pt>
                <c:pt idx="16">
                  <c:v>-32.200000000000003</c:v>
                </c:pt>
                <c:pt idx="17">
                  <c:v>-33.300000000000004</c:v>
                </c:pt>
                <c:pt idx="18">
                  <c:v>-27.5</c:v>
                </c:pt>
                <c:pt idx="19">
                  <c:v>-24.1</c:v>
                </c:pt>
                <c:pt idx="20">
                  <c:v>-23.9</c:v>
                </c:pt>
                <c:pt idx="21">
                  <c:v>-22.5</c:v>
                </c:pt>
                <c:pt idx="22">
                  <c:v>-19.8</c:v>
                </c:pt>
                <c:pt idx="23">
                  <c:v>-14.2</c:v>
                </c:pt>
                <c:pt idx="24">
                  <c:v>-12.3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Sheet1!$A$5</c:f>
              <c:strCache>
                <c:ptCount val="1"/>
                <c:pt idx="0">
                  <c:v>Latvija</c:v>
                </c:pt>
              </c:strCache>
            </c:strRef>
          </c:tx>
          <c:spPr>
            <a:ln w="63500">
              <a:solidFill>
                <a:srgbClr val="0000FF"/>
              </a:solidFill>
              <a:prstDash val="solid"/>
            </a:ln>
          </c:spPr>
          <c:marker>
            <c:symbol val="none"/>
          </c:marker>
          <c:cat>
            <c:multiLvlStrRef>
              <c:f>Sheet1!$B$1:$Z$2</c:f>
              <c:multiLvlStrCache>
                <c:ptCount val="25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V</c:v>
                  </c:pt>
                  <c:pt idx="5">
                    <c:v>VI</c:v>
                  </c:pt>
                  <c:pt idx="6">
                    <c:v>VII</c:v>
                  </c:pt>
                  <c:pt idx="7">
                    <c:v>VIII</c:v>
                  </c:pt>
                  <c:pt idx="8">
                    <c:v>IX</c:v>
                  </c:pt>
                  <c:pt idx="9">
                    <c:v>X</c:v>
                  </c:pt>
                  <c:pt idx="10">
                    <c:v>XI</c:v>
                  </c:pt>
                  <c:pt idx="11">
                    <c:v>XII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V</c:v>
                  </c:pt>
                  <c:pt idx="17">
                    <c:v>VI</c:v>
                  </c:pt>
                  <c:pt idx="18">
                    <c:v>VII</c:v>
                  </c:pt>
                  <c:pt idx="19">
                    <c:v>VIII</c:v>
                  </c:pt>
                  <c:pt idx="20">
                    <c:v>IX</c:v>
                  </c:pt>
                  <c:pt idx="21">
                    <c:v>X</c:v>
                  </c:pt>
                  <c:pt idx="22">
                    <c:v>XI</c:v>
                  </c:pt>
                  <c:pt idx="23">
                    <c:v>XII</c:v>
                  </c:pt>
                  <c:pt idx="24">
                    <c:v>I</c:v>
                  </c:pt>
                </c:lvl>
                <c:lvl>
                  <c:pt idx="0">
                    <c:v>2008</c:v>
                  </c:pt>
                  <c:pt idx="12">
                    <c:v>2009</c:v>
                  </c:pt>
                  <c:pt idx="24">
                    <c:v>2010</c:v>
                  </c:pt>
                </c:lvl>
              </c:multiLvlStrCache>
            </c:multiLvlStrRef>
          </c:cat>
          <c:val>
            <c:numRef>
              <c:f>Sheet1!$B$5:$Z$5</c:f>
              <c:numCache>
                <c:formatCode>0.0</c:formatCode>
                <c:ptCount val="25"/>
                <c:pt idx="0">
                  <c:v>-1.2</c:v>
                </c:pt>
                <c:pt idx="1">
                  <c:v>-3.5</c:v>
                </c:pt>
                <c:pt idx="2">
                  <c:v>-7.6</c:v>
                </c:pt>
                <c:pt idx="3">
                  <c:v>-9.5</c:v>
                </c:pt>
                <c:pt idx="4">
                  <c:v>-10.1</c:v>
                </c:pt>
                <c:pt idx="5">
                  <c:v>-13.3</c:v>
                </c:pt>
                <c:pt idx="6">
                  <c:v>-15.5</c:v>
                </c:pt>
                <c:pt idx="7">
                  <c:v>-14.1</c:v>
                </c:pt>
                <c:pt idx="8">
                  <c:v>-18</c:v>
                </c:pt>
                <c:pt idx="9">
                  <c:v>-21.7</c:v>
                </c:pt>
                <c:pt idx="10">
                  <c:v>-25.2</c:v>
                </c:pt>
                <c:pt idx="11">
                  <c:v>-29.4</c:v>
                </c:pt>
                <c:pt idx="12">
                  <c:v>-32.300000000000004</c:v>
                </c:pt>
                <c:pt idx="13">
                  <c:v>-36.700000000000003</c:v>
                </c:pt>
                <c:pt idx="14">
                  <c:v>-36.1</c:v>
                </c:pt>
                <c:pt idx="15">
                  <c:v>-28.8</c:v>
                </c:pt>
                <c:pt idx="16">
                  <c:v>-29</c:v>
                </c:pt>
                <c:pt idx="17">
                  <c:v>-27.7</c:v>
                </c:pt>
                <c:pt idx="18">
                  <c:v>-26.7</c:v>
                </c:pt>
                <c:pt idx="19">
                  <c:v>-27.5</c:v>
                </c:pt>
                <c:pt idx="20">
                  <c:v>-25.6</c:v>
                </c:pt>
                <c:pt idx="21">
                  <c:v>-23.1</c:v>
                </c:pt>
                <c:pt idx="22">
                  <c:v>-21.8</c:v>
                </c:pt>
                <c:pt idx="23">
                  <c:v>-19.2</c:v>
                </c:pt>
                <c:pt idx="24">
                  <c:v>-18.100000000000001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Sheet1!$A$6</c:f>
              <c:strCache>
                <c:ptCount val="1"/>
                <c:pt idx="0">
                  <c:v>Lietuva</c:v>
                </c:pt>
              </c:strCache>
            </c:strRef>
          </c:tx>
          <c:spPr>
            <a:ln w="25400">
              <a:solidFill>
                <a:srgbClr val="000000"/>
              </a:solidFill>
              <a:prstDash val="dash"/>
            </a:ln>
          </c:spPr>
          <c:marker>
            <c:symbol val="none"/>
          </c:marker>
          <c:cat>
            <c:multiLvlStrRef>
              <c:f>Sheet1!$B$1:$Z$2</c:f>
              <c:multiLvlStrCache>
                <c:ptCount val="25"/>
                <c:lvl>
                  <c:pt idx="0">
                    <c:v>I</c:v>
                  </c:pt>
                  <c:pt idx="1">
                    <c:v>II</c:v>
                  </c:pt>
                  <c:pt idx="2">
                    <c:v>III</c:v>
                  </c:pt>
                  <c:pt idx="3">
                    <c:v>IV</c:v>
                  </c:pt>
                  <c:pt idx="4">
                    <c:v>V</c:v>
                  </c:pt>
                  <c:pt idx="5">
                    <c:v>VI</c:v>
                  </c:pt>
                  <c:pt idx="6">
                    <c:v>VII</c:v>
                  </c:pt>
                  <c:pt idx="7">
                    <c:v>VIII</c:v>
                  </c:pt>
                  <c:pt idx="8">
                    <c:v>IX</c:v>
                  </c:pt>
                  <c:pt idx="9">
                    <c:v>X</c:v>
                  </c:pt>
                  <c:pt idx="10">
                    <c:v>XI</c:v>
                  </c:pt>
                  <c:pt idx="11">
                    <c:v>XII</c:v>
                  </c:pt>
                  <c:pt idx="12">
                    <c:v>I</c:v>
                  </c:pt>
                  <c:pt idx="13">
                    <c:v>II</c:v>
                  </c:pt>
                  <c:pt idx="14">
                    <c:v>III</c:v>
                  </c:pt>
                  <c:pt idx="15">
                    <c:v>IV</c:v>
                  </c:pt>
                  <c:pt idx="16">
                    <c:v>V</c:v>
                  </c:pt>
                  <c:pt idx="17">
                    <c:v>VI</c:v>
                  </c:pt>
                  <c:pt idx="18">
                    <c:v>VII</c:v>
                  </c:pt>
                  <c:pt idx="19">
                    <c:v>VIII</c:v>
                  </c:pt>
                  <c:pt idx="20">
                    <c:v>IX</c:v>
                  </c:pt>
                  <c:pt idx="21">
                    <c:v>X</c:v>
                  </c:pt>
                  <c:pt idx="22">
                    <c:v>XI</c:v>
                  </c:pt>
                  <c:pt idx="23">
                    <c:v>XII</c:v>
                  </c:pt>
                  <c:pt idx="24">
                    <c:v>I</c:v>
                  </c:pt>
                </c:lvl>
                <c:lvl>
                  <c:pt idx="0">
                    <c:v>2008</c:v>
                  </c:pt>
                  <c:pt idx="12">
                    <c:v>2009</c:v>
                  </c:pt>
                  <c:pt idx="24">
                    <c:v>2010</c:v>
                  </c:pt>
                </c:lvl>
              </c:multiLvlStrCache>
            </c:multiLvlStrRef>
          </c:cat>
          <c:val>
            <c:numRef>
              <c:f>Sheet1!$B$6:$Z$6</c:f>
              <c:numCache>
                <c:formatCode>0.0</c:formatCode>
                <c:ptCount val="25"/>
                <c:pt idx="0">
                  <c:v>5.3</c:v>
                </c:pt>
                <c:pt idx="1">
                  <c:v>-1.7</c:v>
                </c:pt>
                <c:pt idx="2">
                  <c:v>-5.2</c:v>
                </c:pt>
                <c:pt idx="3">
                  <c:v>-9.4</c:v>
                </c:pt>
                <c:pt idx="4">
                  <c:v>-3.6</c:v>
                </c:pt>
                <c:pt idx="5">
                  <c:v>-3.5</c:v>
                </c:pt>
                <c:pt idx="6">
                  <c:v>-7.8</c:v>
                </c:pt>
                <c:pt idx="7">
                  <c:v>-7</c:v>
                </c:pt>
                <c:pt idx="8">
                  <c:v>-11.8</c:v>
                </c:pt>
                <c:pt idx="9">
                  <c:v>-15.5</c:v>
                </c:pt>
                <c:pt idx="10">
                  <c:v>-25.9</c:v>
                </c:pt>
                <c:pt idx="11">
                  <c:v>-27.6</c:v>
                </c:pt>
                <c:pt idx="12">
                  <c:v>-29</c:v>
                </c:pt>
                <c:pt idx="13">
                  <c:v>-32.200000000000003</c:v>
                </c:pt>
                <c:pt idx="14">
                  <c:v>-36.800000000000004</c:v>
                </c:pt>
                <c:pt idx="15">
                  <c:v>-41.5</c:v>
                </c:pt>
                <c:pt idx="16">
                  <c:v>-37.200000000000003</c:v>
                </c:pt>
                <c:pt idx="17">
                  <c:v>-35.1</c:v>
                </c:pt>
                <c:pt idx="18">
                  <c:v>-35</c:v>
                </c:pt>
                <c:pt idx="19">
                  <c:v>-31.5</c:v>
                </c:pt>
                <c:pt idx="20">
                  <c:v>-37.200000000000003</c:v>
                </c:pt>
                <c:pt idx="21">
                  <c:v>-31.4</c:v>
                </c:pt>
                <c:pt idx="22">
                  <c:v>-30.2</c:v>
                </c:pt>
                <c:pt idx="23">
                  <c:v>-25.3</c:v>
                </c:pt>
                <c:pt idx="24">
                  <c:v>-15.9</c:v>
                </c:pt>
              </c:numCache>
            </c:numRef>
          </c:val>
          <c:smooth val="1"/>
        </c:ser>
        <c:marker val="1"/>
        <c:axId val="71320704"/>
        <c:axId val="71322240"/>
      </c:lineChart>
      <c:catAx>
        <c:axId val="71320704"/>
        <c:scaling>
          <c:orientation val="minMax"/>
        </c:scaling>
        <c:axPos val="b"/>
        <c:majorGridlines>
          <c:spPr>
            <a:ln w="3175">
              <a:solidFill>
                <a:sysClr val="window" lastClr="FFFFFF">
                  <a:lumMod val="75000"/>
                </a:sysClr>
              </a:solidFill>
            </a:ln>
          </c:spPr>
        </c:majorGridlines>
        <c:numFmt formatCode="0.0" sourceLinked="1"/>
        <c:majorTickMark val="none"/>
        <c:tickLblPos val="low"/>
        <c:spPr>
          <a:ln w="6350">
            <a:solidFill>
              <a:sysClr val="windowText" lastClr="000000"/>
            </a:solidFill>
            <a:prstDash val="solid"/>
          </a:ln>
        </c:spPr>
        <c:txPr>
          <a:bodyPr rot="0" vert="horz"/>
          <a:lstStyle/>
          <a:p>
            <a:pPr>
              <a:defRPr sz="1100" b="1" i="0" u="none" strike="noStrike" baseline="0">
                <a:solidFill>
                  <a:srgbClr val="000000"/>
                </a:solidFill>
                <a:latin typeface="Calibri" pitchFamily="34" charset="0"/>
                <a:ea typeface="Times New Roman"/>
                <a:cs typeface="Times New Roman"/>
              </a:defRPr>
            </a:pPr>
            <a:endParaRPr lang="lv-LV"/>
          </a:p>
        </c:txPr>
        <c:crossAx val="71322240"/>
        <c:crosses val="autoZero"/>
        <c:lblAlgn val="ctr"/>
        <c:lblOffset val="0"/>
        <c:tickLblSkip val="3"/>
        <c:tickMarkSkip val="1"/>
        <c:noMultiLvlLbl val="1"/>
      </c:catAx>
      <c:valAx>
        <c:axId val="71322240"/>
        <c:scaling>
          <c:orientation val="minMax"/>
          <c:max val="5"/>
          <c:min val="-45"/>
        </c:scaling>
        <c:axPos val="l"/>
        <c:majorGridlines>
          <c:spPr>
            <a:ln w="3175">
              <a:solidFill>
                <a:sysClr val="window" lastClr="FFFFFF">
                  <a:lumMod val="75000"/>
                </a:sysClr>
              </a:solidFill>
              <a:prstDash val="solid"/>
            </a:ln>
          </c:spPr>
        </c:majorGridlines>
        <c:numFmt formatCode="0" sourceLinked="0"/>
        <c:tickLblPos val="nextTo"/>
        <c:spPr>
          <a:ln w="6350"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Calibri" pitchFamily="34" charset="0"/>
                <a:ea typeface="Times New Roman"/>
                <a:cs typeface="Times New Roman"/>
              </a:defRPr>
            </a:pPr>
            <a:endParaRPr lang="lv-LV"/>
          </a:p>
        </c:txPr>
        <c:crossAx val="71320704"/>
        <c:crosses val="autoZero"/>
        <c:crossBetween val="midCat"/>
        <c:majorUnit val="5"/>
      </c:valAx>
      <c:spPr>
        <a:solidFill>
          <a:srgbClr val="FFFFFF"/>
        </a:solidFill>
        <a:ln w="6350">
          <a:solidFill>
            <a:sysClr val="window" lastClr="FFFFFF">
              <a:lumMod val="75000"/>
            </a:sysClr>
          </a:solidFill>
        </a:ln>
      </c:spPr>
    </c:plotArea>
    <c:legend>
      <c:legendPos val="b"/>
      <c:layout>
        <c:manualLayout>
          <c:xMode val="edge"/>
          <c:yMode val="edge"/>
          <c:x val="0.56424685274877162"/>
          <c:y val="3.7514048145644782E-2"/>
          <c:w val="0.36611327304795827"/>
          <c:h val="0.2491751459177759"/>
        </c:manualLayout>
      </c:layout>
      <c:spPr>
        <a:solidFill>
          <a:sysClr val="window" lastClr="FFFFFF"/>
        </a:solidFill>
      </c:spPr>
      <c:txPr>
        <a:bodyPr/>
        <a:lstStyle/>
        <a:p>
          <a:pPr>
            <a:defRPr sz="1400" b="1" baseline="0">
              <a:latin typeface="Calibri" pitchFamily="34" charset="0"/>
            </a:defRPr>
          </a:pPr>
          <a:endParaRPr lang="lv-LV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lv-LV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024" cy="499190"/>
          </a:xfrm>
          <a:prstGeom prst="rect">
            <a:avLst/>
          </a:prstGeom>
        </p:spPr>
        <p:txBody>
          <a:bodyPr vert="horz" lIns="91447" tIns="45723" rIns="91447" bIns="45723" rtlCol="0"/>
          <a:lstStyle>
            <a:lvl1pPr algn="l">
              <a:defRPr sz="1200"/>
            </a:lvl1pPr>
          </a:lstStyle>
          <a:p>
            <a:endParaRPr lang="lv-LV" dirty="0">
              <a:latin typeface="Calibri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7891" y="2"/>
            <a:ext cx="2945024" cy="499190"/>
          </a:xfrm>
          <a:prstGeom prst="rect">
            <a:avLst/>
          </a:prstGeom>
        </p:spPr>
        <p:txBody>
          <a:bodyPr vert="horz" lIns="91447" tIns="45723" rIns="91447" bIns="45723" rtlCol="0"/>
          <a:lstStyle>
            <a:lvl1pPr algn="r">
              <a:defRPr sz="1200"/>
            </a:lvl1pPr>
          </a:lstStyle>
          <a:p>
            <a:fld id="{714825A8-A99A-4144-8978-A625BF9E9F01}" type="datetimeFigureOut">
              <a:rPr lang="lv-LV" smtClean="0">
                <a:latin typeface="Calibri" pitchFamily="34" charset="0"/>
              </a:rPr>
              <a:pPr/>
              <a:t>03.02.2010</a:t>
            </a:fld>
            <a:endParaRPr lang="lv-LV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81408"/>
            <a:ext cx="2945024" cy="499189"/>
          </a:xfrm>
          <a:prstGeom prst="rect">
            <a:avLst/>
          </a:prstGeom>
        </p:spPr>
        <p:txBody>
          <a:bodyPr vert="horz" lIns="91447" tIns="45723" rIns="91447" bIns="45723" rtlCol="0" anchor="b"/>
          <a:lstStyle>
            <a:lvl1pPr algn="l">
              <a:defRPr sz="1200"/>
            </a:lvl1pPr>
          </a:lstStyle>
          <a:p>
            <a:endParaRPr lang="lv-LV" dirty="0">
              <a:latin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7891" y="9481408"/>
            <a:ext cx="2945024" cy="499189"/>
          </a:xfrm>
          <a:prstGeom prst="rect">
            <a:avLst/>
          </a:prstGeom>
        </p:spPr>
        <p:txBody>
          <a:bodyPr vert="horz" lIns="91447" tIns="45723" rIns="91447" bIns="45723" rtlCol="0" anchor="b"/>
          <a:lstStyle>
            <a:lvl1pPr algn="r">
              <a:defRPr sz="1200"/>
            </a:lvl1pPr>
          </a:lstStyle>
          <a:p>
            <a:fld id="{8EF0030D-666C-4090-BE98-249EFA89128F}" type="slidenum">
              <a:rPr lang="lv-LV" smtClean="0">
                <a:latin typeface="Calibri" pitchFamily="34" charset="0"/>
              </a:rPr>
              <a:pPr/>
              <a:t>‹#›</a:t>
            </a:fld>
            <a:endParaRPr lang="lv-LV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4283" cy="49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7" tIns="45723" rIns="91447" bIns="4572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lv-LV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647" y="0"/>
            <a:ext cx="2944283" cy="49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7" tIns="45723" rIns="91447" bIns="4572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lv-LV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6125"/>
            <a:ext cx="4991100" cy="3744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41545"/>
            <a:ext cx="5435600" cy="449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7" tIns="45723" rIns="91447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81358"/>
            <a:ext cx="2944283" cy="49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7" tIns="45723" rIns="91447" bIns="4572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lv-LV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647" y="9481358"/>
            <a:ext cx="2944283" cy="499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7" tIns="45723" rIns="91447" bIns="4572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E88EA4C-B070-4638-8F65-8DF036F1616C}" type="slidenum">
              <a:rPr lang="lv-LV"/>
              <a:pPr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00042" indent="-200042">
              <a:spcBef>
                <a:spcPct val="20000"/>
              </a:spcBef>
              <a:buClr>
                <a:schemeClr val="accent2"/>
              </a:buClr>
            </a:pPr>
            <a:endParaRPr lang="lv-LV" sz="1100" kern="0" dirty="0" smtClean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8EA4C-B070-4638-8F65-8DF036F1616C}" type="slidenum">
              <a:rPr lang="lv-LV" smtClean="0"/>
              <a:pPr/>
              <a:t>1</a:t>
            </a:fld>
            <a:endParaRPr lang="lv-LV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endParaRPr lang="lv-LV" sz="1000" kern="1200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8EA4C-B070-4638-8F65-8DF036F1616C}" type="slidenum">
              <a:rPr lang="lv-LV" smtClean="0"/>
              <a:pPr/>
              <a:t>2</a:t>
            </a:fld>
            <a:endParaRPr lang="lv-LV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sz="1200" kern="120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8EA4C-B070-4638-8F65-8DF036F1616C}" type="slidenum">
              <a:rPr lang="lv-LV" smtClean="0"/>
              <a:pPr/>
              <a:t>3</a:t>
            </a:fld>
            <a:endParaRPr lang="lv-LV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D76080-AA1B-46DC-ADA6-A1290FAEEFAF}" type="slidenum">
              <a:rPr lang="lv-LV" smtClean="0"/>
              <a:pPr>
                <a:defRPr/>
              </a:pPr>
              <a:t>4</a:t>
            </a:fld>
            <a:endParaRPr lang="lv-LV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D76080-AA1B-46DC-ADA6-A1290FAEEFAF}" type="slidenum">
              <a:rPr lang="lv-LV" smtClean="0"/>
              <a:pPr>
                <a:defRPr/>
              </a:pPr>
              <a:t>5</a:t>
            </a:fld>
            <a:endParaRPr lang="lv-LV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8EA4C-B070-4638-8F65-8DF036F1616C}" type="slidenum">
              <a:rPr lang="lv-LV" smtClean="0"/>
              <a:pPr/>
              <a:t>14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989138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40767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611188" y="3500438"/>
            <a:ext cx="7772400" cy="109537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lv-LV" sz="2400">
              <a:latin typeface="Times New Roman" pitchFamily="18" charset="0"/>
            </a:endParaRPr>
          </a:p>
        </p:txBody>
      </p:sp>
      <p:pic>
        <p:nvPicPr>
          <p:cNvPr id="11272" name="Picture 8" descr="mazais%20melnaisnar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188913"/>
            <a:ext cx="1428750" cy="1438275"/>
          </a:xfrm>
          <a:prstGeom prst="rect">
            <a:avLst/>
          </a:prstGeom>
          <a:noFill/>
        </p:spPr>
      </p:pic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4211638" y="404813"/>
          <a:ext cx="3452812" cy="1149350"/>
        </p:xfrm>
        <a:graphic>
          <a:graphicData uri="http://schemas.openxmlformats.org/presentationml/2006/ole">
            <p:oleObj spid="_x0000_s11273" name="Visio" r:id="rId4" imgW="3453003" imgH="1148715" progId="Visio.Drawing.11">
              <p:embed/>
            </p:oleObj>
          </a:graphicData>
        </a:graphic>
      </p:graphicFrame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309720E-63B7-4A3D-95A9-835A048322BE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DE3A6E5-BBBC-4368-8512-D3FF2C62AE8F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6E6448-EBA8-4766-B539-071AB1F12270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A3559F4-32ED-4A1F-847A-4BC7EF31AF2C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0AF7D6-85A9-418D-BC24-0FDE84EF5147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E59CBB4-772C-4067-B657-0CEF10AD0918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0783931-86FD-4A41-AA09-0BC9F15A813D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57AFE7-1969-4445-A7F4-28FE4EC00F6B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7B827F2-5F86-4686-89EC-5B410FADBC9A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59EBAB4-6CB6-4F4F-9964-302012B2A2C5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511BD70-385B-400D-99A9-C1065B80C4EF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lv-LV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v-LV" dirty="0" smtClean="0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lv-LV" sz="2400">
              <a:latin typeface="Times New Roman" pitchFamily="18" charset="0"/>
            </a:endParaRP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lv-LV" dirty="0">
              <a:latin typeface="Calibri" pitchFamily="34" charset="0"/>
            </a:endParaRPr>
          </a:p>
        </p:txBody>
      </p:sp>
      <p:pic>
        <p:nvPicPr>
          <p:cNvPr id="10249" name="Picture 9" descr="mazais%20melnaisnar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140450"/>
            <a:ext cx="712788" cy="717550"/>
          </a:xfrm>
          <a:prstGeom prst="rect">
            <a:avLst/>
          </a:prstGeom>
          <a:noFill/>
        </p:spPr>
      </p:pic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755650" y="6186488"/>
          <a:ext cx="2016125" cy="671512"/>
        </p:xfrm>
        <a:graphic>
          <a:graphicData uri="http://schemas.openxmlformats.org/presentationml/2006/ole">
            <p:oleObj spid="_x0000_s10250" name="Visio" r:id="rId15" imgW="3453003" imgH="1148715" progId="Visio.Drawing.11">
              <p:embed/>
            </p:oleObj>
          </a:graphicData>
        </a:graphic>
      </p:graphicFrame>
      <p:sp>
        <p:nvSpPr>
          <p:cNvPr id="102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C00A968F-1431-4B68-A2FE-D329AC02FC88}" type="slidenum">
              <a:rPr lang="lv-LV"/>
              <a:pPr/>
              <a:t>‹#›</a:t>
            </a:fld>
            <a:endParaRPr lang="lv-LV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Calibri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Calibri" pitchFamily="34" charset="0"/>
        </a:defRPr>
      </a:lvl2pPr>
      <a:lvl3pPr marL="1304925" indent="-39528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Calibri" pitchFamily="34" charset="0"/>
        </a:defRPr>
      </a:lvl3pPr>
      <a:lvl4pPr marL="1693863" indent="-3873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</a:defRPr>
      </a:lvl4pPr>
      <a:lvl5pPr marL="20939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5pPr>
      <a:lvl6pPr marL="25511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eaLnBrk="1" fontAlgn="base" hangingPunct="1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pasts@em.gov.lv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 l="19922" t="36592" r="5664" b="45801"/>
          <a:stretch>
            <a:fillRect/>
          </a:stretch>
        </p:blipFill>
        <p:spPr bwMode="auto">
          <a:xfrm>
            <a:off x="0" y="3500438"/>
            <a:ext cx="892971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14282" y="2069135"/>
            <a:ext cx="8572560" cy="27853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lv-LV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Latvijas ekonomikas atveseļošanas plāns </a:t>
            </a:r>
          </a:p>
          <a:p>
            <a:pPr algn="ctr"/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Izpilde un noteiktie uzdevumi 2010.gadā</a:t>
            </a:r>
            <a:endParaRPr lang="lv-LV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4414" y="5291146"/>
            <a:ext cx="7010400" cy="1352564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lv-LV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Ekonomikas ministrs</a:t>
            </a:r>
          </a:p>
          <a:p>
            <a:pPr algn="ctr">
              <a:spcBef>
                <a:spcPts val="0"/>
              </a:spcBef>
            </a:pPr>
            <a:r>
              <a:rPr lang="lv-LV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A.Kampars</a:t>
            </a:r>
            <a:r>
              <a:rPr lang="lv-LV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lv-LV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lv-LV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Nacionālās trīspusējās sadarbības padomes sēde</a:t>
            </a:r>
          </a:p>
          <a:p>
            <a:pPr algn="ctr" eaLnBrk="1" hangingPunct="1">
              <a:spcBef>
                <a:spcPts val="0"/>
              </a:spcBef>
            </a:pPr>
            <a:r>
              <a:rPr lang="lv-LV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04.02.2010.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357158" y="304800"/>
            <a:ext cx="8643998" cy="1216025"/>
          </a:xfrm>
        </p:spPr>
        <p:txBody>
          <a:bodyPr/>
          <a:lstStyle/>
          <a:p>
            <a:pPr>
              <a:defRPr/>
            </a:pP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Mikrouzņēmumu atbalsta pasākumi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14282" y="1584312"/>
            <a:ext cx="8786874" cy="4572019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lv-LV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Paveiktais:</a:t>
            </a:r>
          </a:p>
          <a:p>
            <a:pPr marL="540000" lvl="1" indent="-216000">
              <a:spcBef>
                <a:spcPts val="200"/>
              </a:spcBef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PVN “kases princips” </a:t>
            </a:r>
            <a:r>
              <a:rPr lang="lv-LV" sz="1600" dirty="0" smtClean="0">
                <a:ea typeface="+mn-ea"/>
                <a:cs typeface="+mn-cs"/>
              </a:rPr>
              <a:t>(uzņēmumiem ar apgrozījumu līdz 70 tūkst. LVL)</a:t>
            </a:r>
            <a:endParaRPr lang="lv-LV" sz="1900" dirty="0" smtClean="0">
              <a:ea typeface="+mn-ea"/>
              <a:cs typeface="+mn-cs"/>
            </a:endParaRPr>
          </a:p>
          <a:p>
            <a:pPr marL="540000" lvl="1" indent="-216000">
              <a:spcBef>
                <a:spcPts val="200"/>
              </a:spcBef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PVN sliekšņa paaugstināšana </a:t>
            </a:r>
            <a:r>
              <a:rPr lang="lv-LV" sz="1600" dirty="0" smtClean="0">
                <a:ea typeface="+mn-ea"/>
                <a:cs typeface="+mn-cs"/>
              </a:rPr>
              <a:t>(nosūtīta vēstule EK, provizoriski spēkā no 01.07.2010.)</a:t>
            </a:r>
          </a:p>
          <a:p>
            <a:pPr marL="540000" lvl="1" indent="-216000">
              <a:spcBef>
                <a:spcPts val="200"/>
              </a:spcBef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likumā noteikta saimnieciskās darbības definīcija, atvieglotas prasības gada pārskatu sagatavošanai</a:t>
            </a:r>
          </a:p>
          <a:p>
            <a:pPr marL="540000" lvl="1" indent="-216000">
              <a:spcBef>
                <a:spcPts val="200"/>
              </a:spcBef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samazināta valsts nodevu par reģistrāciju UR, parakstu apliecināšanu</a:t>
            </a:r>
          </a:p>
          <a:p>
            <a:pPr>
              <a:buFont typeface="Wingdings" pitchFamily="2" charset="2"/>
              <a:buChar char="q"/>
            </a:pPr>
            <a:r>
              <a:rPr lang="lv-LV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Plānotais:</a:t>
            </a:r>
          </a:p>
          <a:p>
            <a:pPr marL="432000" lvl="1" indent="-216000">
              <a:lnSpc>
                <a:spcPct val="80000"/>
              </a:lnSpc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iesniegti grozījumi Komerclikumā </a:t>
            </a:r>
            <a:r>
              <a:rPr lang="lv-LV" sz="1600" dirty="0" smtClean="0">
                <a:ea typeface="+mn-ea"/>
                <a:cs typeface="+mn-cs"/>
              </a:rPr>
              <a:t>samazinot SIA pamatkapitāla prasības (01.05.2010.); </a:t>
            </a:r>
          </a:p>
          <a:p>
            <a:pPr marL="432000" lvl="1" indent="-216000">
              <a:lnSpc>
                <a:spcPct val="80000"/>
              </a:lnSpc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fiksētā nodokļa ieviešana </a:t>
            </a:r>
            <a:r>
              <a:rPr lang="lv-LV" sz="1600" dirty="0" smtClean="0">
                <a:ea typeface="+mn-ea"/>
                <a:cs typeface="+mn-cs"/>
              </a:rPr>
              <a:t>(01.04.2010.)</a:t>
            </a:r>
          </a:p>
          <a:p>
            <a:pPr marL="432000" lvl="1" indent="-216000">
              <a:lnSpc>
                <a:spcPct val="80000"/>
              </a:lnSpc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iespēja saņemt bezdarbnieka pabalstu, dibinot uzņēmumu  </a:t>
            </a:r>
            <a:r>
              <a:rPr lang="lv-LV" sz="1600" dirty="0" smtClean="0">
                <a:ea typeface="+mn-ea"/>
                <a:cs typeface="+mn-cs"/>
              </a:rPr>
              <a:t>(01.04.2010.)</a:t>
            </a:r>
          </a:p>
          <a:p>
            <a:pPr marL="432000" lvl="1" indent="-216000">
              <a:lnSpc>
                <a:spcPct val="80000"/>
              </a:lnSpc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vienkāršot reģistrācijas, uzskaites un nodokļu deklarēšanas prasības </a:t>
            </a:r>
            <a:r>
              <a:rPr lang="lv-LV" sz="1600" dirty="0" smtClean="0">
                <a:ea typeface="+mn-ea"/>
                <a:cs typeface="+mn-cs"/>
              </a:rPr>
              <a:t>(01.01.2011.)</a:t>
            </a:r>
          </a:p>
          <a:p>
            <a:pPr marL="432000" lvl="1" indent="-216000">
              <a:lnSpc>
                <a:spcPct val="80000"/>
              </a:lnSpc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izveidot </a:t>
            </a:r>
            <a:r>
              <a:rPr lang="lv-LV" sz="1900" b="1" dirty="0" err="1" smtClean="0">
                <a:ea typeface="+mn-ea"/>
                <a:cs typeface="+mn-cs"/>
              </a:rPr>
              <a:t>mikrokreditēšanas</a:t>
            </a:r>
            <a:r>
              <a:rPr lang="lv-LV" sz="1900" b="1" dirty="0" smtClean="0">
                <a:ea typeface="+mn-ea"/>
                <a:cs typeface="+mn-cs"/>
              </a:rPr>
              <a:t> programmas lauksaimniecības produktu mājražotājiem </a:t>
            </a:r>
            <a:r>
              <a:rPr lang="lv-LV" sz="1600" dirty="0" smtClean="0">
                <a:ea typeface="+mn-ea"/>
                <a:cs typeface="+mn-cs"/>
              </a:rPr>
              <a:t>(01.07.2010.)</a:t>
            </a:r>
          </a:p>
          <a:p>
            <a:pPr marL="432000" lvl="1" indent="-216000">
              <a:lnSpc>
                <a:spcPct val="80000"/>
              </a:lnSpc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nodrošināt bezmaksas grāmatvedības programmu </a:t>
            </a:r>
            <a:r>
              <a:rPr lang="lv-LV" sz="1900" b="1" dirty="0" err="1" smtClean="0">
                <a:ea typeface="+mn-ea"/>
                <a:cs typeface="+mn-cs"/>
              </a:rPr>
              <a:t>mikrouzņēmumiem</a:t>
            </a:r>
            <a:r>
              <a:rPr lang="lv-LV" sz="1900" b="1" dirty="0" smtClean="0">
                <a:ea typeface="+mn-ea"/>
                <a:cs typeface="+mn-cs"/>
              </a:rPr>
              <a:t> </a:t>
            </a:r>
            <a:r>
              <a:rPr lang="lv-LV" sz="1600" dirty="0" smtClean="0">
                <a:ea typeface="+mn-ea"/>
                <a:cs typeface="+mn-cs"/>
              </a:rPr>
              <a:t>(01.06.2010.)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/>
          <a:p>
            <a:fld id="{22CB42A9-0982-4A96-9C8C-02D31042FF0A}" type="slidenum">
              <a:rPr lang="lv-LV" smtClean="0">
                <a:latin typeface="Arial" charset="0"/>
              </a:rPr>
              <a:pPr/>
              <a:t>10</a:t>
            </a:fld>
            <a:endParaRPr lang="lv-LV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ES fondi uzņēmējdarbībai (1)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214282" y="1766907"/>
            <a:ext cx="8786874" cy="4448175"/>
          </a:xfrm>
        </p:spPr>
        <p:txBody>
          <a:bodyPr/>
          <a:lstStyle/>
          <a:p>
            <a:pPr marL="324000" indent="-324000" eaLnBrk="1" hangingPunct="1">
              <a:spcBef>
                <a:spcPts val="1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lv-LV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Finanšu instrumenti:</a:t>
            </a:r>
          </a:p>
          <a:p>
            <a:pPr marL="396000" indent="-252000" eaLnBrk="1" hangingPunct="1">
              <a:spcBef>
                <a:spcPts val="1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lv-LV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Aizdevumi komersantu konkurētspējas uzlabošanai </a:t>
            </a:r>
            <a:r>
              <a:rPr lang="lv-LV" sz="1700" dirty="0" smtClean="0"/>
              <a:t>(128 milj.LVL, uz 01.01.2010. – 266 aizdevumi par 101,5 milj.LVL)</a:t>
            </a:r>
          </a:p>
          <a:p>
            <a:pPr marL="396000" indent="-252000" eaLnBrk="1" hangingPunct="1">
              <a:spcBef>
                <a:spcPts val="1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lv-LV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Kredītu garantijas </a:t>
            </a:r>
            <a:r>
              <a:rPr lang="lv-LV" sz="1700" dirty="0" smtClean="0"/>
              <a:t>(uz 01.01.2010. – izsniegtas 292 garantijas par 33,8 milj.LVL)</a:t>
            </a:r>
          </a:p>
          <a:p>
            <a:pPr marL="396000" indent="-252000" eaLnBrk="1" hangingPunct="1">
              <a:spcBef>
                <a:spcPts val="1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lv-LV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Atbalsts pašnodarbinātības un uzņēmējdarbības uzsākšanai </a:t>
            </a:r>
            <a:r>
              <a:rPr lang="lv-LV" sz="1700" dirty="0" smtClean="0"/>
              <a:t>(23 milj.LVL, uz 22.01.2010. – iesniegti 122 biznesa plāni, 37 apstiprināti par 0,7 milj.LVL, parakstītas 514 vienošanās par biznesa plānu izstrādi)</a:t>
            </a:r>
          </a:p>
          <a:p>
            <a:pPr marL="396000" indent="-252000" eaLnBrk="1" hangingPunct="1">
              <a:spcBef>
                <a:spcPts val="1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lv-LV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Aizdevumi mikro, mazo un vidējo komersantu </a:t>
            </a:r>
            <a:r>
              <a:rPr lang="lv-LV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lauksaimniecības pakalpojumu kooperatīvo sabiedrību </a:t>
            </a:r>
            <a:r>
              <a:rPr lang="lv-LV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attīstības veicināšanai </a:t>
            </a:r>
            <a:r>
              <a:rPr lang="lv-LV" sz="1700" dirty="0" smtClean="0"/>
              <a:t>(140 milj.LVL, 2010.g.I.cet.)</a:t>
            </a:r>
          </a:p>
          <a:p>
            <a:pPr marL="396000" indent="-252000" eaLnBrk="1" hangingPunct="1">
              <a:spcBef>
                <a:spcPts val="1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lv-LV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Mazo un vidējo komersantu riska kapitāla fonds </a:t>
            </a:r>
            <a:r>
              <a:rPr lang="lv-LV" sz="1700" dirty="0" smtClean="0"/>
              <a:t>(21 milj.LVL; līgums ar </a:t>
            </a:r>
            <a:r>
              <a:rPr lang="lv-LV" sz="1700" dirty="0" err="1" smtClean="0"/>
              <a:t>BaltCap</a:t>
            </a:r>
            <a:r>
              <a:rPr lang="lv-LV" sz="1700" dirty="0" smtClean="0"/>
              <a:t> </a:t>
            </a:r>
            <a:r>
              <a:rPr lang="lv-LV" sz="1700" dirty="0" err="1" smtClean="0"/>
              <a:t>Management</a:t>
            </a:r>
            <a:r>
              <a:rPr lang="lv-LV" sz="1700" dirty="0" smtClean="0"/>
              <a:t> </a:t>
            </a:r>
            <a:r>
              <a:rPr lang="lv-LV" sz="1700" dirty="0" err="1" smtClean="0"/>
              <a:t>Latvia</a:t>
            </a:r>
            <a:r>
              <a:rPr lang="lv-LV" sz="1700" dirty="0" smtClean="0"/>
              <a:t> noslēgts 22.01.2010)</a:t>
            </a:r>
          </a:p>
          <a:p>
            <a:pPr marL="396000" indent="-252000" eaLnBrk="1" hangingPunct="1">
              <a:spcBef>
                <a:spcPts val="100"/>
              </a:spcBef>
              <a:spcAft>
                <a:spcPts val="200"/>
              </a:spcAft>
              <a:buFont typeface="Wingdings" pitchFamily="2" charset="2"/>
              <a:buChar char="§"/>
            </a:pPr>
            <a:r>
              <a:rPr lang="lv-LV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EIF Augsta riska aizdevumi </a:t>
            </a:r>
            <a:r>
              <a:rPr lang="lv-LV" sz="1700" dirty="0" smtClean="0"/>
              <a:t>(73 milj.LVL; 2010.g.I.cet.)</a:t>
            </a:r>
          </a:p>
          <a:p>
            <a:pPr eaLnBrk="1" hangingPunct="1"/>
            <a:endParaRPr lang="lv-LV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E868E0D-DCAF-4FD4-A018-D6B477319159}" type="slidenum">
              <a:rPr lang="lv-LV" smtClean="0"/>
              <a:pPr/>
              <a:t>11</a:t>
            </a:fld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ES fondi uzņēmējdarbībai (2)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214282" y="1838345"/>
            <a:ext cx="8786874" cy="4162423"/>
          </a:xfrm>
        </p:spPr>
        <p:txBody>
          <a:bodyPr/>
          <a:lstStyle/>
          <a:p>
            <a:pPr marL="324000" lvl="1" indent="-324000">
              <a:spcBef>
                <a:spcPts val="1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lv-LV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Granti:</a:t>
            </a:r>
          </a:p>
          <a:p>
            <a:pPr marL="324000" lvl="1" indent="-324000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Jaunu produktu un tehnoloģiju izstrāde  </a:t>
            </a:r>
            <a:r>
              <a:rPr lang="lv-LV" sz="1800" dirty="0" smtClean="0"/>
              <a:t>(1.kārtā 119 apstiprinātai projekti. Nākamā projektu atlases kārta - 2010.g. beigās)</a:t>
            </a:r>
          </a:p>
          <a:p>
            <a:pPr marL="324000" lvl="1" indent="-324000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Kompetences centri </a:t>
            </a:r>
            <a:r>
              <a:rPr lang="lv-LV" sz="1800" dirty="0" smtClean="0"/>
              <a:t>(36 milj</a:t>
            </a:r>
            <a:r>
              <a:rPr lang="lv-LV" sz="1800" dirty="0" smtClean="0"/>
              <a:t>. LVL</a:t>
            </a:r>
            <a:r>
              <a:rPr lang="lv-LV" sz="1800" dirty="0" smtClean="0"/>
              <a:t>; projektu atlase plānota 2010.gada I ceturksnī)</a:t>
            </a:r>
          </a:p>
          <a:p>
            <a:pPr marL="324000" lvl="1" indent="-324000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Biznesa inkubatori</a:t>
            </a:r>
            <a:r>
              <a:rPr lang="lv-LV" sz="2400" dirty="0" smtClean="0"/>
              <a:t> </a:t>
            </a:r>
            <a:r>
              <a:rPr lang="lv-LV" sz="1800" dirty="0" smtClean="0"/>
              <a:t>(20 milj</a:t>
            </a:r>
            <a:r>
              <a:rPr lang="lv-LV" sz="1800" dirty="0" smtClean="0"/>
              <a:t>. LVL</a:t>
            </a:r>
            <a:r>
              <a:rPr lang="lv-LV" sz="1800" dirty="0" smtClean="0"/>
              <a:t>; atbalstīti 9 biznesa inkubatoru operatori visā Latvijā)</a:t>
            </a:r>
          </a:p>
          <a:p>
            <a:pPr marL="324000" lvl="1" indent="-324000">
              <a:spcBef>
                <a:spcPts val="6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Atbalsts nodarbināto apmācībām komersantu konkurētspējas veicināšanai </a:t>
            </a:r>
            <a:r>
              <a:rPr lang="lv-LV" sz="1600" dirty="0" smtClean="0"/>
              <a:t>– </a:t>
            </a:r>
            <a:r>
              <a:rPr lang="lv-LV" sz="1800" dirty="0" smtClean="0"/>
              <a:t>nozaru apmācības (10 </a:t>
            </a:r>
            <a:r>
              <a:rPr lang="lv-LV" sz="1800" dirty="0" err="1" smtClean="0"/>
              <a:t>milj.LVL</a:t>
            </a:r>
            <a:r>
              <a:rPr lang="lv-LV" sz="1800" dirty="0" smtClean="0"/>
              <a:t>; nākamā projektu atlases kārta - 2010.g.II.cet./2010.g.III.cet.) </a:t>
            </a:r>
          </a:p>
          <a:p>
            <a:pPr marL="324000" lvl="1" indent="-324000">
              <a:spcBef>
                <a:spcPts val="0"/>
              </a:spcBef>
              <a:spcAft>
                <a:spcPts val="0"/>
              </a:spcAft>
              <a:buNone/>
            </a:pPr>
            <a:endParaRPr lang="lv-LV" sz="1800" dirty="0" smtClean="0"/>
          </a:p>
          <a:p>
            <a:pPr marL="324000" lvl="1" indent="-3240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endParaRPr lang="lv-LV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E868E0D-DCAF-4FD4-A018-D6B477319159}" type="slidenum">
              <a:rPr lang="lv-LV" smtClean="0"/>
              <a:pPr/>
              <a:t>12</a:t>
            </a:fld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Eksporta veicināšana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66738" y="1714501"/>
            <a:ext cx="8001000" cy="4286267"/>
          </a:xfrm>
        </p:spPr>
        <p:txBody>
          <a:bodyPr/>
          <a:lstStyle/>
          <a:p>
            <a:pPr marL="432000" indent="-432000">
              <a:buFont typeface="Wingdings" pitchFamily="2" charset="2"/>
              <a:buChar char="q"/>
            </a:pPr>
            <a:r>
              <a:rPr lang="lv-LV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Paveiktais:</a:t>
            </a:r>
          </a:p>
          <a:p>
            <a:pPr marL="432000" lvl="1" indent="-180000" eaLnBrk="1" hangingPunct="1">
              <a:spcBef>
                <a:spcPts val="4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LIAA nodrošina tiešos eksporta atbalsta pakalpojumus</a:t>
            </a:r>
          </a:p>
          <a:p>
            <a:pPr marL="432000" lvl="1" indent="-180000" eaLnBrk="1" hangingPunct="1">
              <a:spcBef>
                <a:spcPts val="4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2009.gadā izveidota Latvijas Ārējo ekonomisko pārstāvniecību darbības koordinācijas padome</a:t>
            </a:r>
          </a:p>
          <a:p>
            <a:pPr marL="432000" lvl="1" indent="-180000" eaLnBrk="1" hangingPunct="1">
              <a:spcBef>
                <a:spcPts val="4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1900" dirty="0" smtClean="0">
                <a:ea typeface="+mn-ea"/>
                <a:cs typeface="+mn-cs"/>
              </a:rPr>
              <a:t>grozīti </a:t>
            </a:r>
            <a:r>
              <a:rPr lang="lv-LV" sz="1900" i="1" dirty="0" smtClean="0">
                <a:ea typeface="+mn-ea"/>
                <a:cs typeface="+mn-cs"/>
              </a:rPr>
              <a:t>Īstermiņa eksporta kredītu garantēšanas noteikumi</a:t>
            </a:r>
            <a:r>
              <a:rPr lang="lv-LV" sz="1900" b="1" dirty="0" smtClean="0">
                <a:ea typeface="+mn-ea"/>
                <a:cs typeface="+mn-cs"/>
              </a:rPr>
              <a:t>, </a:t>
            </a:r>
            <a:r>
              <a:rPr lang="lv-LV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atceļot komersanta eksporta apgrozījuma un komersanta eksporta pieredzes ierobežojumus</a:t>
            </a:r>
          </a:p>
          <a:p>
            <a:pPr marL="432000" lvl="1" indent="-432000">
              <a:spcBef>
                <a:spcPts val="400"/>
              </a:spcBef>
              <a:spcAft>
                <a:spcPts val="300"/>
              </a:spcAft>
              <a:buFont typeface="Wingdings" pitchFamily="2" charset="2"/>
              <a:buChar char="q"/>
            </a:pPr>
            <a:r>
              <a:rPr lang="lv-LV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Plānotais:</a:t>
            </a:r>
          </a:p>
          <a:p>
            <a:pPr marL="432000" lvl="1" indent="-180000">
              <a:spcBef>
                <a:spcPts val="1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Īstermiņa eksporta kredītu apdrošināšana </a:t>
            </a:r>
            <a:r>
              <a:rPr lang="lv-LV" sz="1900" dirty="0" smtClean="0"/>
              <a:t>(uz 01.01.2010. – saņemts 51 pieteikums, izsniegtas  16,  apstiprinātas 24 apdrošināšanas)</a:t>
            </a:r>
          </a:p>
          <a:p>
            <a:pPr marL="432000" lvl="1" indent="-180000">
              <a:spcBef>
                <a:spcPts val="1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Ārējo tirgu apgūšana – ārējais mārketings </a:t>
            </a:r>
            <a:r>
              <a:rPr lang="lv-LV" sz="1900" dirty="0" smtClean="0"/>
              <a:t>(apstiprināti 198 projekti, 2010.gadam piešķirti 6 milj. latu)</a:t>
            </a:r>
          </a:p>
          <a:p>
            <a:pPr marL="540000" lvl="1" indent="-216000" eaLnBrk="1" hangingPunct="1">
              <a:spcBef>
                <a:spcPts val="4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lv-LV" sz="1900" b="1" dirty="0" smtClean="0"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E868E0D-DCAF-4FD4-A018-D6B477319159}" type="slidenum">
              <a:rPr lang="lv-LV" smtClean="0"/>
              <a:pPr/>
              <a:t>13</a:t>
            </a:fld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2357430"/>
            <a:ext cx="7772400" cy="1003308"/>
          </a:xfrm>
        </p:spPr>
        <p:txBody>
          <a:bodyPr/>
          <a:lstStyle/>
          <a:p>
            <a:pPr algn="ctr"/>
            <a:r>
              <a:rPr lang="lv-LV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Paldies par uzmanību!</a:t>
            </a:r>
            <a:endParaRPr lang="lv-LV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42976" y="4429132"/>
            <a:ext cx="6696075" cy="1928826"/>
          </a:xfrm>
          <a:noFill/>
          <a:ln/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lv-LV" sz="2000" dirty="0"/>
              <a:t>Brīvības iela 55, Rīga, LV 1519</a:t>
            </a:r>
            <a:br>
              <a:rPr lang="lv-LV" sz="2000" dirty="0"/>
            </a:br>
            <a:r>
              <a:rPr lang="lv-LV" sz="2000" dirty="0"/>
              <a:t>Tālrunis: 67013101</a:t>
            </a:r>
            <a:br>
              <a:rPr lang="lv-LV" sz="2000" dirty="0"/>
            </a:br>
            <a:r>
              <a:rPr lang="lv-LV" sz="2000" dirty="0"/>
              <a:t>Fakss: 67280882</a:t>
            </a:r>
            <a:br>
              <a:rPr lang="lv-LV" sz="2000" dirty="0"/>
            </a:br>
            <a:r>
              <a:rPr lang="lv-LV" sz="2000" dirty="0"/>
              <a:t>E-pasts: </a:t>
            </a:r>
            <a:r>
              <a:rPr lang="lv-LV" sz="2000" dirty="0" smtClean="0">
                <a:hlinkClick r:id="rId3"/>
              </a:rPr>
              <a:t>pasts@em.gov.lv</a:t>
            </a:r>
            <a:r>
              <a:rPr lang="lv-LV" sz="2000" dirty="0" smtClean="0"/>
              <a:t/>
            </a:r>
            <a:br>
              <a:rPr lang="lv-LV" sz="2000" dirty="0" smtClean="0"/>
            </a:br>
            <a:r>
              <a:rPr lang="lv-LV" sz="2000" dirty="0" smtClean="0"/>
              <a:t>Mājas </a:t>
            </a:r>
            <a:r>
              <a:rPr lang="lv-LV" sz="2000" dirty="0"/>
              <a:t>lapa: </a:t>
            </a:r>
            <a:r>
              <a:rPr lang="lv-LV" sz="2000" dirty="0" smtClean="0"/>
              <a:t>www.em.gov.lv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4" y="304800"/>
            <a:ext cx="8355043" cy="1216025"/>
          </a:xfrm>
        </p:spPr>
        <p:txBody>
          <a:bodyPr/>
          <a:lstStyle/>
          <a:p>
            <a:pPr>
              <a:defRPr/>
            </a:pP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Situācija pakāpeniski stabilizējas, </a:t>
            </a:r>
            <a:b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eksporta apjomi palielinās ...</a:t>
            </a:r>
            <a:endParaRPr lang="lv-LV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5" name="Object 16"/>
          <p:cNvGraphicFramePr/>
          <p:nvPr/>
        </p:nvGraphicFramePr>
        <p:xfrm>
          <a:off x="285720" y="2143116"/>
          <a:ext cx="8643998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4" y="1714488"/>
            <a:ext cx="642942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500" b="1" dirty="0" smtClean="0"/>
              <a:t>Sezonāli izlīdzinātie dati, 2006.g. 4.ceturksnis = 100</a:t>
            </a:r>
            <a:endParaRPr lang="lv-LV" sz="1500" b="1" dirty="0">
              <a:latin typeface="Calibri" pitchFamily="34" charset="0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E868E0D-DCAF-4FD4-A018-D6B477319159}" type="slidenum">
              <a:rPr lang="lv-LV" smtClean="0"/>
              <a:pPr/>
              <a:t>2</a:t>
            </a:fld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04800"/>
            <a:ext cx="8429684" cy="1216025"/>
          </a:xfrm>
        </p:spPr>
        <p:txBody>
          <a:bodyPr/>
          <a:lstStyle/>
          <a:p>
            <a:pPr>
              <a:defRPr/>
            </a:pP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Apstrādes rūpniecība atveseļojas ...</a:t>
            </a:r>
            <a:endParaRPr lang="lv-LV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785926"/>
            <a:ext cx="79296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500" b="1" dirty="0" smtClean="0"/>
              <a:t>Sezonāli izlīdzinātie dati, 2006.g. decembris = 100</a:t>
            </a:r>
          </a:p>
        </p:txBody>
      </p:sp>
      <p:graphicFrame>
        <p:nvGraphicFramePr>
          <p:cNvPr id="6" name="Object 16"/>
          <p:cNvGraphicFramePr/>
          <p:nvPr/>
        </p:nvGraphicFramePr>
        <p:xfrm>
          <a:off x="214282" y="2285992"/>
          <a:ext cx="8715436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EE868E0D-DCAF-4FD4-A018-D6B477319159}" type="slidenum">
              <a:rPr lang="lv-LV" smtClean="0"/>
              <a:pPr/>
              <a:t>3</a:t>
            </a:fld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74674" y="447676"/>
            <a:ext cx="8355043" cy="1052498"/>
          </a:xfrm>
        </p:spPr>
        <p:txBody>
          <a:bodyPr/>
          <a:lstStyle/>
          <a:p>
            <a:pPr>
              <a:defRPr/>
            </a:pPr>
            <a:r>
              <a:rPr lang="lv-LV" sz="2800" b="1" dirty="0" smtClean="0"/>
              <a:t/>
            </a:r>
            <a:br>
              <a:rPr lang="lv-LV" sz="2800" b="1" dirty="0" smtClean="0"/>
            </a:b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Atšķirība starp algām un produktivitāti rūpniecībā mazinās...</a:t>
            </a: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AA65934-0652-4D9E-963E-FE407186CF35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23556" name="Rectangle 3"/>
          <p:cNvSpPr txBox="1">
            <a:spLocks noChangeArrowheads="1"/>
          </p:cNvSpPr>
          <p:nvPr/>
        </p:nvSpPr>
        <p:spPr bwMode="auto">
          <a:xfrm>
            <a:off x="428625" y="1857375"/>
            <a:ext cx="8429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q"/>
            </a:pPr>
            <a:endParaRPr lang="lv-LV" sz="2400" b="0">
              <a:solidFill>
                <a:schemeClr val="accent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42910" y="1928802"/>
            <a:ext cx="8001000" cy="407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69900" lvl="0" indent="-469900" eaLnBrk="0" hangingPunct="0">
              <a:spcBef>
                <a:spcPts val="1800"/>
              </a:spcBef>
              <a:buClr>
                <a:schemeClr val="accent2"/>
              </a:buClr>
              <a:buFont typeface="Wingdings" pitchFamily="2" charset="2"/>
              <a:buChar char="q"/>
              <a:defRPr/>
            </a:pPr>
            <a:endParaRPr kumimoji="0" lang="lv-LV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472" y="1785926"/>
            <a:ext cx="814393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1500" b="1" dirty="0" smtClean="0"/>
              <a:t>%, pret iepriekšējā gada atbilstošo ceturksni</a:t>
            </a:r>
            <a:endParaRPr lang="lv-LV" dirty="0">
              <a:latin typeface="Calibri" pitchFamily="34" charset="0"/>
            </a:endParaRPr>
          </a:p>
        </p:txBody>
      </p:sp>
      <p:graphicFrame>
        <p:nvGraphicFramePr>
          <p:cNvPr id="10" name="Object 16"/>
          <p:cNvGraphicFramePr/>
          <p:nvPr/>
        </p:nvGraphicFramePr>
        <p:xfrm>
          <a:off x="357158" y="2071678"/>
          <a:ext cx="8358245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574675" y="447676"/>
            <a:ext cx="8001000" cy="1052498"/>
          </a:xfrm>
        </p:spPr>
        <p:txBody>
          <a:bodyPr/>
          <a:lstStyle/>
          <a:p>
            <a:pPr>
              <a:defRPr/>
            </a:pPr>
            <a:r>
              <a:rPr lang="lv-LV" sz="2800" b="1" dirty="0" smtClean="0"/>
              <a:t/>
            </a:r>
            <a:br>
              <a:rPr lang="lv-LV" sz="2800" b="1" dirty="0" smtClean="0"/>
            </a:b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Konfidence paaugstinās ...</a:t>
            </a: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AA65934-0652-4D9E-963E-FE407186CF35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23556" name="Rectangle 3"/>
          <p:cNvSpPr txBox="1">
            <a:spLocks noChangeArrowheads="1"/>
          </p:cNvSpPr>
          <p:nvPr/>
        </p:nvSpPr>
        <p:spPr bwMode="auto">
          <a:xfrm>
            <a:off x="428625" y="1857375"/>
            <a:ext cx="8429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eaLnBrk="0" hangingPunct="0">
              <a:lnSpc>
                <a:spcPct val="90000"/>
              </a:lnSpc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q"/>
            </a:pPr>
            <a:endParaRPr lang="lv-LV" sz="2400" b="0">
              <a:solidFill>
                <a:schemeClr val="accent2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42910" y="1928802"/>
            <a:ext cx="8001000" cy="407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69900" lvl="0" indent="-469900" eaLnBrk="0" hangingPunct="0">
              <a:spcBef>
                <a:spcPts val="1800"/>
              </a:spcBef>
              <a:buClr>
                <a:schemeClr val="accent2"/>
              </a:buClr>
              <a:buFont typeface="Wingdings" pitchFamily="2" charset="2"/>
              <a:buChar char="q"/>
              <a:defRPr/>
            </a:pPr>
            <a:endParaRPr kumimoji="0" lang="lv-LV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5786" y="1714488"/>
            <a:ext cx="3357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Ekonomikas sentimenta indekss</a:t>
            </a:r>
            <a:endParaRPr lang="lv-LV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9" name="Object 16"/>
          <p:cNvGraphicFramePr/>
          <p:nvPr/>
        </p:nvGraphicFramePr>
        <p:xfrm>
          <a:off x="357158" y="2285992"/>
          <a:ext cx="4320000" cy="38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Object 16"/>
          <p:cNvGraphicFramePr/>
          <p:nvPr/>
        </p:nvGraphicFramePr>
        <p:xfrm>
          <a:off x="4643438" y="2285992"/>
          <a:ext cx="4320000" cy="38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Rectangle 10"/>
          <p:cNvSpPr/>
          <p:nvPr/>
        </p:nvSpPr>
        <p:spPr>
          <a:xfrm>
            <a:off x="4857752" y="1714488"/>
            <a:ext cx="3929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Apstrādes rūpniecības konfidences indikators</a:t>
            </a:r>
            <a:endParaRPr lang="lv-LV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Galvenie rīcības virzieni</a:t>
            </a:r>
            <a:endParaRPr lang="lv-LV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000240"/>
            <a:ext cx="8358246" cy="421484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lv-LV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Nodokļu politikas pilnveidošana</a:t>
            </a:r>
          </a:p>
          <a:p>
            <a:pPr>
              <a:buFont typeface="Wingdings" pitchFamily="2" charset="2"/>
              <a:buChar char="q"/>
            </a:pP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Uzņēmējdarbības vides uzlabošana </a:t>
            </a:r>
          </a:p>
          <a:p>
            <a:pPr>
              <a:buFont typeface="Wingdings" pitchFamily="2" charset="2"/>
              <a:buChar char="q"/>
            </a:pPr>
            <a:r>
              <a:rPr lang="lv-LV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Mikrouzņēmumu atbalsta pasākumi</a:t>
            </a:r>
          </a:p>
          <a:p>
            <a:pPr>
              <a:buFont typeface="Wingdings" pitchFamily="2" charset="2"/>
              <a:buChar char="q"/>
            </a:pPr>
            <a:r>
              <a:rPr lang="lv-LV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 fondi uzņēmējdarbības atbalstam</a:t>
            </a:r>
          </a:p>
          <a:p>
            <a:pPr>
              <a:buFont typeface="Wingdings" pitchFamily="2" charset="2"/>
              <a:buChar char="q"/>
            </a:pPr>
            <a:r>
              <a:rPr lang="lv-LV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Eksporta stimulēšana</a:t>
            </a:r>
          </a:p>
          <a:p>
            <a:pPr marL="432000" lvl="1" indent="-432000">
              <a:spcBef>
                <a:spcPts val="500"/>
              </a:spcBef>
              <a:spcAft>
                <a:spcPts val="200"/>
              </a:spcAft>
              <a:buFont typeface="Wingdings" pitchFamily="2" charset="2"/>
              <a:buChar char="q"/>
            </a:pPr>
            <a:endParaRPr lang="lv-LV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32000" lvl="1" indent="-432000">
              <a:spcBef>
                <a:spcPts val="800"/>
              </a:spcBef>
              <a:spcAft>
                <a:spcPts val="500"/>
              </a:spcAft>
              <a:buFont typeface="Wingdings" pitchFamily="2" charset="2"/>
              <a:buChar char="q"/>
            </a:pPr>
            <a:endParaRPr lang="lv-LV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98150" lvl="1" indent="-360000">
              <a:buFont typeface="Wingdings" pitchFamily="2" charset="2"/>
              <a:buChar char="Ø"/>
            </a:pPr>
            <a:endParaRPr lang="lv-LV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32000" lvl="1" indent="-432000">
              <a:spcBef>
                <a:spcPts val="1200"/>
              </a:spcBef>
              <a:spcAft>
                <a:spcPts val="600"/>
              </a:spcAft>
              <a:buFont typeface="Wingdings" pitchFamily="2" charset="2"/>
              <a:buChar char="q"/>
            </a:pPr>
            <a:endParaRPr lang="lv-LV" sz="2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/>
          <a:p>
            <a:fld id="{22CB42A9-0982-4A96-9C8C-02D31042FF0A}" type="slidenum">
              <a:rPr lang="lv-LV" smtClean="0">
                <a:latin typeface="Arial" charset="0"/>
              </a:rPr>
              <a:pPr/>
              <a:t>6</a:t>
            </a:fld>
            <a:endParaRPr lang="lv-LV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Nodokļu politikas pilnveidošana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85720" y="1643063"/>
            <a:ext cx="8715436" cy="4572019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lv-LV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Paveiktais:</a:t>
            </a:r>
          </a:p>
          <a:p>
            <a:pPr marL="504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UIN avansu maksāšanas kārtības izmaiņas </a:t>
            </a:r>
            <a:r>
              <a:rPr lang="lv-LV" sz="1600" dirty="0" smtClean="0"/>
              <a:t>(01.01.2010.)</a:t>
            </a:r>
            <a:endParaRPr lang="lv-LV" sz="1900" dirty="0" smtClean="0"/>
          </a:p>
          <a:p>
            <a:pPr marL="504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jauna PVN pārmaksas atmaksas sistēma, deklarācijas par taksācijas gadu atsevišķos gadījumos </a:t>
            </a:r>
            <a:r>
              <a:rPr lang="lv-LV" sz="1600" dirty="0" smtClean="0"/>
              <a:t>(01.01.2010.)</a:t>
            </a:r>
            <a:r>
              <a:rPr lang="lv-LV" sz="1900" dirty="0" smtClean="0"/>
              <a:t>, </a:t>
            </a:r>
            <a:r>
              <a:rPr lang="lv-LV" sz="1900" b="1" dirty="0" smtClean="0"/>
              <a:t>PVN izvēles normas </a:t>
            </a:r>
            <a:r>
              <a:rPr lang="lv-LV" sz="1600" dirty="0" smtClean="0"/>
              <a:t>(01.12.2009.)</a:t>
            </a:r>
          </a:p>
          <a:p>
            <a:pPr marL="504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nodokļu nomaksas termiņu var atkārtoti pagarināt </a:t>
            </a:r>
            <a:r>
              <a:rPr lang="lv-LV" sz="1600" dirty="0" smtClean="0"/>
              <a:t>(01.01.2010.)</a:t>
            </a:r>
          </a:p>
          <a:p>
            <a:pPr marL="504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PVN reversās maksāšanas kārtība darījumos ar kokmateriāliem </a:t>
            </a:r>
            <a:r>
              <a:rPr lang="lv-LV" sz="1600" dirty="0" smtClean="0"/>
              <a:t>(līdz 2012.gadam)</a:t>
            </a:r>
            <a:endParaRPr lang="lv-LV" sz="1900" dirty="0" smtClean="0"/>
          </a:p>
          <a:p>
            <a:pPr marL="504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atvieglotas prasības darījumu apliecinošiem dokumentiem </a:t>
            </a:r>
            <a:r>
              <a:rPr lang="lv-LV" sz="1600" dirty="0" smtClean="0"/>
              <a:t>(01.01.2010.)</a:t>
            </a:r>
            <a:endParaRPr lang="lv-LV" sz="1900" dirty="0" smtClean="0"/>
          </a:p>
          <a:p>
            <a:pPr marL="504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samazināts muitas parāda galvojums </a:t>
            </a:r>
            <a:r>
              <a:rPr lang="lv-LV" sz="1600" dirty="0" smtClean="0"/>
              <a:t>(01.11.2009.)</a:t>
            </a:r>
            <a:endParaRPr lang="lv-LV" sz="1900" dirty="0" smtClean="0"/>
          </a:p>
          <a:p>
            <a:pPr>
              <a:buFont typeface="Wingdings" pitchFamily="2" charset="2"/>
              <a:buChar char="q"/>
            </a:pPr>
            <a:r>
              <a:rPr lang="lv-LV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Plānotais:</a:t>
            </a:r>
          </a:p>
          <a:p>
            <a:pPr marL="540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akcīzes nodokļa vispārējā nodrošinājuma pārskatīšana </a:t>
            </a:r>
            <a:r>
              <a:rPr lang="lv-LV" sz="1600" dirty="0" smtClean="0"/>
              <a:t>(01.04.2010.)</a:t>
            </a:r>
            <a:endParaRPr lang="lv-LV" sz="1900" dirty="0" smtClean="0"/>
          </a:p>
          <a:p>
            <a:pPr marL="540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atvieglot nosacījumus zaudēto parādu norakstīšanai (UIN) </a:t>
            </a:r>
            <a:r>
              <a:rPr lang="lv-LV" sz="1600" dirty="0" smtClean="0"/>
              <a:t>(01.07.2010.)</a:t>
            </a:r>
            <a:endParaRPr lang="lv-LV" sz="1900" dirty="0" smtClean="0"/>
          </a:p>
          <a:p>
            <a:pPr marL="540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fiskālās pārstāvības institūcijas ieviešana, distribūcijas centru attīstības veicināšana </a:t>
            </a:r>
            <a:r>
              <a:rPr lang="lv-LV" sz="1600" dirty="0" smtClean="0"/>
              <a:t>(01.07.2010.)</a:t>
            </a:r>
          </a:p>
          <a:p>
            <a:pPr marL="540000" lvl="1" indent="-216000">
              <a:spcBef>
                <a:spcPts val="0"/>
              </a:spcBef>
              <a:buFont typeface="Wingdings" pitchFamily="2" charset="2"/>
              <a:buChar char="§"/>
            </a:pPr>
            <a:r>
              <a:rPr lang="lv-LV" sz="1900" b="1" dirty="0" smtClean="0"/>
              <a:t>atceltas preču pavadzīmes rēķini </a:t>
            </a:r>
            <a:r>
              <a:rPr lang="lv-LV" sz="1600" dirty="0" smtClean="0"/>
              <a:t>(01.01.2010.)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/>
          <a:p>
            <a:fld id="{22CB42A9-0982-4A96-9C8C-02D31042FF0A}" type="slidenum">
              <a:rPr lang="lv-LV" smtClean="0">
                <a:latin typeface="Arial" charset="0"/>
              </a:rPr>
              <a:pPr/>
              <a:t>7</a:t>
            </a:fld>
            <a:endParaRPr lang="lv-LV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7854978" cy="1216025"/>
          </a:xfrm>
        </p:spPr>
        <p:txBody>
          <a:bodyPr/>
          <a:lstStyle/>
          <a:p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Uzņēmējdarbības vides uzlabošana (1)</a:t>
            </a:r>
            <a:endParaRPr lang="lv-LV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57158" y="2000240"/>
          <a:ext cx="8358246" cy="4071968"/>
        </p:xfrm>
        <a:graphic>
          <a:graphicData uri="http://schemas.openxmlformats.org/drawingml/2006/table">
            <a:tbl>
              <a:tblPr/>
              <a:tblGrid>
                <a:gridCol w="3429024"/>
                <a:gridCol w="1964545"/>
                <a:gridCol w="1964545"/>
                <a:gridCol w="1000132"/>
              </a:tblGrid>
              <a:tr h="602591"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lv-LV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</a:rPr>
                        <a:t>Latvija</a:t>
                      </a:r>
                      <a:endParaRPr lang="lv-LV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lv-LV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</a:rPr>
                        <a:t>DB 2010</a:t>
                      </a:r>
                      <a:br>
                        <a:rPr lang="lv-LV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</a:rPr>
                      </a:br>
                      <a:r>
                        <a:rPr lang="lv-LV" sz="1800" b="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</a:rPr>
                        <a:t>(no 183 valstīm)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lv-LV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</a:rPr>
                        <a:t>DB 2009</a:t>
                      </a:r>
                      <a:br>
                        <a:rPr lang="lv-LV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</a:rPr>
                      </a:br>
                      <a:r>
                        <a:rPr lang="lv-LV" sz="1800" b="0" i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</a:rPr>
                        <a:t>(no 181 valsts)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lv-LV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</a:rPr>
                        <a:t>Izmaiņas</a:t>
                      </a:r>
                      <a:endParaRPr lang="lv-LV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7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2000" b="1">
                          <a:latin typeface="Calibri"/>
                          <a:ea typeface="Calibri"/>
                        </a:rPr>
                        <a:t>Kopējā vieta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2000" b="1" dirty="0">
                          <a:latin typeface="Calibri"/>
                          <a:ea typeface="Calibri"/>
                        </a:rPr>
                        <a:t>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2000" b="1" dirty="0">
                          <a:latin typeface="Calibri"/>
                          <a:ea typeface="Calibri"/>
                        </a:rPr>
                        <a:t>29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2000" b="1" dirty="0">
                          <a:latin typeface="Calibri"/>
                          <a:ea typeface="Calibri"/>
                        </a:rPr>
                        <a:t>+ 2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Uzņēmējdarbības uzsākšana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-16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Būvniecības atļaujas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Darba tiesisko attiecību regulēšana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128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125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-3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Īpašuma reģistrācija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79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+21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Kredītu pieejamība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+8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>
                          <a:latin typeface="Calibri"/>
                          <a:ea typeface="Calibri"/>
                        </a:rPr>
                        <a:t>Investoru tiesību aizsardzība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>
                          <a:latin typeface="Calibri"/>
                          <a:ea typeface="Calibri"/>
                        </a:rPr>
                        <a:t>57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>
                          <a:latin typeface="Calibri"/>
                          <a:ea typeface="Calibri"/>
                        </a:rPr>
                        <a:t>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-4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Nodokļu maksāšana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-8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Ārējā tirdzniecība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22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17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</a:rPr>
                        <a:t>-5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148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Līgumu izpilde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-13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12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lv-LV" sz="1800">
                          <a:latin typeface="Calibri"/>
                          <a:ea typeface="Calibri"/>
                        </a:rPr>
                        <a:t>Uzņēmējdarbības izbeigšana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>
                          <a:latin typeface="Calibri"/>
                          <a:ea typeface="Calibri"/>
                        </a:rPr>
                        <a:t>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v-LV" sz="1800" dirty="0">
                          <a:latin typeface="Calibri"/>
                          <a:ea typeface="Calibri"/>
                        </a:rPr>
                        <a:t>+1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v-LV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/>
          <a:p>
            <a:fld id="{22CB42A9-0982-4A96-9C8C-02D31042FF0A}" type="slidenum">
              <a:rPr lang="lv-LV" smtClean="0">
                <a:latin typeface="Arial" charset="0"/>
              </a:rPr>
              <a:pPr/>
              <a:t>8</a:t>
            </a:fld>
            <a:endParaRPr lang="lv-LV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285720" y="1643063"/>
            <a:ext cx="8715436" cy="4572019"/>
          </a:xfrm>
        </p:spPr>
        <p:txBody>
          <a:bodyPr/>
          <a:lstStyle/>
          <a:p>
            <a:pPr marL="540000" indent="-216000">
              <a:lnSpc>
                <a:spcPct val="80000"/>
              </a:lnSpc>
              <a:spcBef>
                <a:spcPts val="0"/>
              </a:spcBef>
              <a:buFont typeface="Wingdings" pitchFamily="2" charset="2"/>
              <a:buChar char="§"/>
            </a:pPr>
            <a:endParaRPr lang="lv-LV" sz="1900" b="1" dirty="0" smtClean="0"/>
          </a:p>
          <a:p>
            <a:pPr>
              <a:spcAft>
                <a:spcPts val="600"/>
              </a:spcAft>
              <a:buFont typeface="Wingdings" pitchFamily="2" charset="2"/>
              <a:buChar char="q"/>
            </a:pPr>
            <a:r>
              <a:rPr lang="lv-LV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Plānotais 2010.gadā:</a:t>
            </a:r>
          </a:p>
          <a:p>
            <a:pPr marL="396000" lvl="1" indent="-216000">
              <a:lnSpc>
                <a:spcPct val="90000"/>
              </a:lnSpc>
              <a:spcBef>
                <a:spcPts val="1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jauns </a:t>
            </a:r>
            <a:r>
              <a:rPr lang="lv-LV" sz="1900" b="1" i="1" dirty="0" smtClean="0">
                <a:ea typeface="+mn-ea"/>
                <a:cs typeface="+mn-cs"/>
              </a:rPr>
              <a:t>Maksātnespējas likums </a:t>
            </a:r>
            <a:r>
              <a:rPr lang="lv-LV" sz="1600" dirty="0" smtClean="0">
                <a:ea typeface="+mn-ea"/>
                <a:cs typeface="+mn-cs"/>
              </a:rPr>
              <a:t>(01.06.2010.), </a:t>
            </a:r>
            <a:r>
              <a:rPr lang="lv-LV" sz="1900" b="1" dirty="0" smtClean="0">
                <a:ea typeface="+mn-ea"/>
                <a:cs typeface="+mn-cs"/>
              </a:rPr>
              <a:t>izstrādāts jauns </a:t>
            </a:r>
            <a:r>
              <a:rPr lang="lv-LV" sz="1900" b="1" i="1" dirty="0" smtClean="0">
                <a:ea typeface="+mn-ea"/>
                <a:cs typeface="+mn-cs"/>
              </a:rPr>
              <a:t>Būvniecības likums </a:t>
            </a:r>
            <a:r>
              <a:rPr lang="lv-LV" sz="1600" dirty="0" smtClean="0">
                <a:ea typeface="+mn-ea"/>
                <a:cs typeface="+mn-cs"/>
              </a:rPr>
              <a:t>(01.06.2010.)</a:t>
            </a:r>
          </a:p>
          <a:p>
            <a:pPr marL="396000" lvl="1" indent="-216000">
              <a:lnSpc>
                <a:spcPct val="90000"/>
              </a:lnSpc>
              <a:spcBef>
                <a:spcPts val="1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1900" b="1" dirty="0" smtClean="0">
                <a:ea typeface="+mn-ea"/>
                <a:cs typeface="+mn-cs"/>
              </a:rPr>
              <a:t>būvju kadastrālās uzmērīšanas procesa optimizācija</a:t>
            </a:r>
          </a:p>
          <a:p>
            <a:pPr marL="396000" lvl="1" indent="-216000">
              <a:lnSpc>
                <a:spcPct val="90000"/>
              </a:lnSpc>
              <a:spcBef>
                <a:spcPts val="100"/>
              </a:spcBef>
              <a:spcAft>
                <a:spcPts val="300"/>
              </a:spcAft>
              <a:buFont typeface="Wingdings" pitchFamily="2" charset="2"/>
              <a:buChar char="§"/>
            </a:pPr>
            <a:r>
              <a:rPr lang="lv-LV" sz="1900" dirty="0" smtClean="0">
                <a:ea typeface="+mn-ea"/>
                <a:cs typeface="+mn-cs"/>
              </a:rPr>
              <a:t>grozījumi </a:t>
            </a:r>
            <a:r>
              <a:rPr lang="lv-LV" sz="1900" i="1" dirty="0" smtClean="0">
                <a:ea typeface="+mn-ea"/>
                <a:cs typeface="+mn-cs"/>
              </a:rPr>
              <a:t>Pašvaldību likumā </a:t>
            </a:r>
            <a:r>
              <a:rPr lang="lv-LV" sz="1900" b="1" dirty="0" smtClean="0">
                <a:ea typeface="+mn-ea"/>
                <a:cs typeface="+mn-cs"/>
              </a:rPr>
              <a:t>nosakot pašvaldību pirmpirkuma tiesību gadījumus </a:t>
            </a:r>
            <a:r>
              <a:rPr lang="lv-LV" sz="1600" dirty="0" smtClean="0">
                <a:ea typeface="+mn-ea"/>
                <a:cs typeface="+mn-cs"/>
              </a:rPr>
              <a:t>(01.06.2010.)</a:t>
            </a:r>
          </a:p>
          <a:p>
            <a:pPr marL="396000" lvl="1" indent="-216000">
              <a:spcBef>
                <a:spcPts val="1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lv-LV" sz="2000" b="1" dirty="0" smtClean="0"/>
              <a:t>elektronisks iesniegums reģistrācijai UR</a:t>
            </a:r>
            <a:endParaRPr lang="lv-LV" sz="1600" dirty="0" smtClean="0">
              <a:ea typeface="+mn-ea"/>
              <a:cs typeface="+mn-cs"/>
            </a:endParaRPr>
          </a:p>
          <a:p>
            <a:pPr marL="396000" lvl="1" indent="-216000">
              <a:spcBef>
                <a:spcPts val="1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lv-LV" sz="2000" b="1" dirty="0" smtClean="0"/>
              <a:t>samazināts laiks un vienkāršota reģistrācija par PVN maksātāju</a:t>
            </a:r>
          </a:p>
          <a:p>
            <a:pPr marL="396000" lvl="1" indent="-216000">
              <a:spcBef>
                <a:spcPts val="1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lv-LV" sz="2000" b="1" dirty="0" smtClean="0"/>
              <a:t>vienkāršotas nodokļu deklarācijas un grāmatvedības uzskaites veidlapas</a:t>
            </a:r>
          </a:p>
          <a:p>
            <a:pPr marL="396000" lvl="1" indent="-216000">
              <a:spcBef>
                <a:spcPts val="100"/>
              </a:spcBef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lv-LV" sz="2000" b="1" dirty="0" smtClean="0"/>
              <a:t>pārskatītas muitas procedūras un dokumentācija</a:t>
            </a:r>
          </a:p>
          <a:p>
            <a:pPr marL="540000" lvl="1" indent="-216000">
              <a:lnSpc>
                <a:spcPct val="90000"/>
              </a:lnSpc>
              <a:spcBef>
                <a:spcPts val="100"/>
              </a:spcBef>
              <a:buFont typeface="Wingdings" pitchFamily="2" charset="2"/>
              <a:buChar char="§"/>
            </a:pPr>
            <a:endParaRPr lang="lv-LV" sz="1900" b="1" dirty="0" smtClean="0"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/>
          <a:p>
            <a:fld id="{22CB42A9-0982-4A96-9C8C-02D31042FF0A}" type="slidenum">
              <a:rPr lang="lv-LV" smtClean="0">
                <a:latin typeface="Arial" charset="0"/>
              </a:rPr>
              <a:pPr/>
              <a:t>9</a:t>
            </a:fld>
            <a:endParaRPr lang="lv-LV" dirty="0" smtClean="0">
              <a:latin typeface="Arial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74674" y="304800"/>
            <a:ext cx="7854978" cy="1216025"/>
          </a:xfrm>
        </p:spPr>
        <p:txBody>
          <a:bodyPr/>
          <a:lstStyle/>
          <a:p>
            <a:r>
              <a:rPr lang="lv-LV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Uzņēmējdarbības vides uzlabošana (2)</a:t>
            </a:r>
            <a:endParaRPr lang="lv-LV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M_prezentacija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EM_prezentacija</Template>
  <TotalTime>10532</TotalTime>
  <Words>737</Words>
  <Application>Microsoft Office PowerPoint</Application>
  <PresentationFormat>On-screen Show (4:3)</PresentationFormat>
  <Paragraphs>149</Paragraphs>
  <Slides>14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EM_prezentacija</vt:lpstr>
      <vt:lpstr>Visio</vt:lpstr>
      <vt:lpstr>Slide 1</vt:lpstr>
      <vt:lpstr>Situācija pakāpeniski stabilizējas,  eksporta apjomi palielinās ...</vt:lpstr>
      <vt:lpstr>Apstrādes rūpniecība atveseļojas ...</vt:lpstr>
      <vt:lpstr> Atšķirība starp algām un produktivitāti rūpniecībā mazinās...</vt:lpstr>
      <vt:lpstr> Konfidence paaugstinās ...</vt:lpstr>
      <vt:lpstr>Galvenie rīcības virzieni</vt:lpstr>
      <vt:lpstr>Nodokļu politikas pilnveidošana</vt:lpstr>
      <vt:lpstr>Uzņēmējdarbības vides uzlabošana (1)</vt:lpstr>
      <vt:lpstr>Uzņēmējdarbības vides uzlabošana (2)</vt:lpstr>
      <vt:lpstr>Mikrouzņēmumu atbalsta pasākumi</vt:lpstr>
      <vt:lpstr>ES fondi uzņēmējdarbībai (1)</vt:lpstr>
      <vt:lpstr>ES fondi uzņēmējdarbībai (2)</vt:lpstr>
      <vt:lpstr>Eksporta veicināšana</vt:lpstr>
      <vt:lpstr>Paldies par uzmanību!</vt:lpstr>
    </vt:vector>
  </TitlesOfParts>
  <Company>LR Ekonomikas ministrija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Informatīvais ziņojums Par makroekonomisko situāciju valstī</dc:title>
  <dc:creator>Jānis Salmiņš</dc:creator>
  <cp:lastModifiedBy>SalminsJ</cp:lastModifiedBy>
  <cp:revision>1047</cp:revision>
  <dcterms:created xsi:type="dcterms:W3CDTF">2008-06-12T06:53:56Z</dcterms:created>
  <dcterms:modified xsi:type="dcterms:W3CDTF">2010-02-03T14:03:32Z</dcterms:modified>
</cp:coreProperties>
</file>